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44" r:id="rId1"/>
    <p:sldMasterId id="2147483756" r:id="rId2"/>
    <p:sldMasterId id="2147483768" r:id="rId3"/>
  </p:sldMasterIdLst>
  <p:notesMasterIdLst>
    <p:notesMasterId r:id="rId27"/>
  </p:notesMasterIdLst>
  <p:handoutMasterIdLst>
    <p:handoutMasterId r:id="rId28"/>
  </p:handoutMasterIdLst>
  <p:sldIdLst>
    <p:sldId id="256" r:id="rId4"/>
    <p:sldId id="264" r:id="rId5"/>
    <p:sldId id="263" r:id="rId6"/>
    <p:sldId id="262" r:id="rId7"/>
    <p:sldId id="272" r:id="rId8"/>
    <p:sldId id="260" r:id="rId9"/>
    <p:sldId id="278" r:id="rId10"/>
    <p:sldId id="267" r:id="rId11"/>
    <p:sldId id="257" r:id="rId12"/>
    <p:sldId id="268" r:id="rId13"/>
    <p:sldId id="259" r:id="rId14"/>
    <p:sldId id="258" r:id="rId15"/>
    <p:sldId id="261" r:id="rId16"/>
    <p:sldId id="269" r:id="rId17"/>
    <p:sldId id="265" r:id="rId18"/>
    <p:sldId id="266" r:id="rId19"/>
    <p:sldId id="271" r:id="rId20"/>
    <p:sldId id="270" r:id="rId21"/>
    <p:sldId id="273" r:id="rId22"/>
    <p:sldId id="275" r:id="rId23"/>
    <p:sldId id="276" r:id="rId24"/>
    <p:sldId id="274" r:id="rId25"/>
    <p:sldId id="277" r:id="rId26"/>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4" autoAdjust="0"/>
    <p:restoredTop sz="75704" autoAdjust="0"/>
  </p:normalViewPr>
  <p:slideViewPr>
    <p:cSldViewPr>
      <p:cViewPr>
        <p:scale>
          <a:sx n="80" d="100"/>
          <a:sy n="80" d="100"/>
        </p:scale>
        <p:origin x="-594" y="3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1C38737F-D3A4-4149-9941-979C94C38CA5}" type="datetimeFigureOut">
              <a:rPr lang="en-AU" smtClean="0"/>
              <a:pPr/>
              <a:t>29/05/2011</a:t>
            </a:fld>
            <a:endParaRPr lang="en-AU"/>
          </a:p>
        </p:txBody>
      </p:sp>
      <p:sp>
        <p:nvSpPr>
          <p:cNvPr id="4" name="Footer Placeholder 3"/>
          <p:cNvSpPr>
            <a:spLocks noGrp="1"/>
          </p:cNvSpPr>
          <p:nvPr>
            <p:ph type="ftr" sz="quarter" idx="2"/>
          </p:nvPr>
        </p:nvSpPr>
        <p:spPr>
          <a:xfrm>
            <a:off x="0" y="9447213"/>
            <a:ext cx="2971800" cy="4968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9447213"/>
            <a:ext cx="2971800" cy="496887"/>
          </a:xfrm>
          <a:prstGeom prst="rect">
            <a:avLst/>
          </a:prstGeom>
        </p:spPr>
        <p:txBody>
          <a:bodyPr vert="horz" lIns="91440" tIns="45720" rIns="91440" bIns="45720" rtlCol="0" anchor="b"/>
          <a:lstStyle>
            <a:lvl1pPr algn="r">
              <a:defRPr sz="1200"/>
            </a:lvl1pPr>
          </a:lstStyle>
          <a:p>
            <a:fld id="{BAFB1CB4-5854-45FB-B83C-DB30EE5E57D3}" type="slidenum">
              <a:rPr lang="en-AU" smtClean="0"/>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023ADD2C-F0E9-4B64-AFEE-352CF3D71228}" type="datetimeFigureOut">
              <a:rPr lang="en-AU" smtClean="0"/>
              <a:pPr/>
              <a:t>29/05/2011</a:t>
            </a:fld>
            <a:endParaRPr lang="en-AU"/>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C95FA9FA-48FD-47FC-91B6-1FF0E449492E}"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 title of my paper is “The New IPG: student centred learning” My name is Peter Wickham; I am one</a:t>
            </a:r>
            <a:r>
              <a:rPr lang="en-AU" baseline="0" dirty="0" smtClean="0"/>
              <a:t> of three English Language Teaching Fellows at the Institut Pendidikan Guru, Kampus Dato’ Ismail Razali here in Kuala Terengganu.</a:t>
            </a:r>
          </a:p>
          <a:p>
            <a:endParaRPr lang="en-AU" baseline="0" dirty="0" smtClean="0"/>
          </a:p>
          <a:p>
            <a:r>
              <a:rPr lang="en-AU" baseline="0" dirty="0" smtClean="0"/>
              <a:t>Click for slide 2</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...and then on to Turkey to teach English</a:t>
            </a:r>
            <a:r>
              <a:rPr lang="en-AU" baseline="0" dirty="0" smtClean="0"/>
              <a:t> to adults</a:t>
            </a:r>
          </a:p>
          <a:p>
            <a:endParaRPr lang="en-AU" baseline="0" dirty="0" smtClean="0"/>
          </a:p>
          <a:p>
            <a:r>
              <a:rPr lang="en-AU" baseline="0" dirty="0" smtClean="0"/>
              <a:t>Click for slide 11</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...and Universities</a:t>
            </a:r>
            <a:r>
              <a:rPr lang="en-AU" baseline="0" dirty="0" smtClean="0"/>
              <a:t> in the UK</a:t>
            </a:r>
          </a:p>
          <a:p>
            <a:endParaRPr lang="en-AU" baseline="0" dirty="0" smtClean="0"/>
          </a:p>
          <a:p>
            <a:r>
              <a:rPr lang="en-AU" baseline="0" dirty="0" smtClean="0"/>
              <a:t>Click for slide 12</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11</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...and on to managing</a:t>
            </a:r>
            <a:r>
              <a:rPr lang="en-AU" baseline="0" dirty="0" smtClean="0"/>
              <a:t> an English foundation course in Saudi Arabia...</a:t>
            </a:r>
          </a:p>
          <a:p>
            <a:endParaRPr lang="en-AU" baseline="0" dirty="0" smtClean="0"/>
          </a:p>
          <a:p>
            <a:r>
              <a:rPr lang="en-AU" baseline="0" dirty="0" smtClean="0"/>
              <a:t>Click for slide 13</a:t>
            </a:r>
          </a:p>
        </p:txBody>
      </p:sp>
      <p:sp>
        <p:nvSpPr>
          <p:cNvPr id="4" name="Slide Number Placeholder 3"/>
          <p:cNvSpPr>
            <a:spLocks noGrp="1"/>
          </p:cNvSpPr>
          <p:nvPr>
            <p:ph type="sldNum" sz="quarter" idx="10"/>
          </p:nvPr>
        </p:nvSpPr>
        <p:spPr/>
        <p:txBody>
          <a:bodyPr/>
          <a:lstStyle/>
          <a:p>
            <a:fld id="{C95FA9FA-48FD-47FC-91B6-1FF0E449492E}" type="slidenum">
              <a:rPr lang="en-AU" smtClean="0"/>
              <a:pPr/>
              <a:t>12</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...and now on the Malaysia as an</a:t>
            </a:r>
            <a:r>
              <a:rPr lang="en-AU" baseline="0" dirty="0" smtClean="0"/>
              <a:t> English Language Training Fellow</a:t>
            </a:r>
          </a:p>
          <a:p>
            <a:endParaRPr lang="en-AU" baseline="0" dirty="0" smtClean="0"/>
          </a:p>
          <a:p>
            <a:r>
              <a:rPr lang="en-AU" baseline="0" dirty="0" smtClean="0"/>
              <a:t>Click for slide 14</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Now after that brief resume of my educational</a:t>
            </a:r>
            <a:r>
              <a:rPr lang="en-AU" baseline="0" dirty="0" smtClean="0"/>
              <a:t> career, I invite you back to 1990 when I returned to school teaching after a 12-year excursion in the Torres Strait.</a:t>
            </a:r>
          </a:p>
          <a:p>
            <a:r>
              <a:rPr lang="en-AU" baseline="0" dirty="0" smtClean="0"/>
              <a:t>All my reading and academic writing for those 12 years was occupied with linguistics and translational techniques. I had not kept up with educational reform or regulation.</a:t>
            </a:r>
          </a:p>
          <a:p>
            <a:r>
              <a:rPr lang="en-AU" baseline="0" dirty="0" smtClean="0"/>
              <a:t>The outward appearance of schools was much the same as I remembered from 1977; students were herded into classrooms where a teacher took charge from 9am to 3pm. Teachers still took refuge in the staffroom during break times unless they were unlucky enough to be rostered to patrol the school grounds on playground duty.</a:t>
            </a:r>
          </a:p>
          <a:p>
            <a:r>
              <a:rPr lang="en-AU" baseline="0" dirty="0" smtClean="0"/>
              <a:t>But soon enough the reality become obvious to me that things were not the same at all.</a:t>
            </a:r>
          </a:p>
          <a:p>
            <a:endParaRPr lang="en-AU" baseline="0" dirty="0" smtClean="0"/>
          </a:p>
          <a:p>
            <a:r>
              <a:rPr lang="en-AU" baseline="0" dirty="0" smtClean="0"/>
              <a:t>Click for slide 15</a:t>
            </a:r>
          </a:p>
          <a:p>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I have listed 20 of the changes to Australian education that</a:t>
            </a:r>
            <a:r>
              <a:rPr lang="en-AU" baseline="0" dirty="0" smtClean="0"/>
              <a:t> has occurred during my 12 year absence. I was like a human time capsule. In effect I was awakening in 1990 after a 12 year sleep, transported forward in time to a world that had continued to advance and refine itself while I slept. This list is far from exhaustive; the sheer number of differences from 1977 to 1990 points up the changes that took place in that period. As I continued teaching to 2004, many of these differences consolidated and extended.</a:t>
            </a:r>
          </a:p>
          <a:p>
            <a:endParaRPr lang="en-AU" baseline="0" dirty="0" smtClean="0"/>
          </a:p>
          <a:p>
            <a:r>
              <a:rPr lang="en-AU" baseline="0" dirty="0" smtClean="0"/>
              <a:t>Click for 1. Accountability</a:t>
            </a:r>
          </a:p>
          <a:p>
            <a:r>
              <a:rPr lang="en-AU" dirty="0" smtClean="0"/>
              <a:t>Possibly the first thing I noticed was accountability processes. Right</a:t>
            </a:r>
            <a:r>
              <a:rPr lang="en-AU" baseline="0" dirty="0" smtClean="0"/>
              <a:t> from my first day back on the job I was assigned to an Accountability cohort where I was scheduled for meetings and from-filling exercises wherein my planning, assessment and recording plans were scrutinized and refined. I discovered that all teaching staff and all administration staff were now subject to the same process. Accountability for personal conduct with all stakeholders had been tightened. Teachers no longer seemed to enjoy the same status in society as they had in 1977.  By 2004 when I again left school teaching, allegations of misconduct in WA were compulsorily followed up by investigation by a private investigator who reported directly to the Director of Education. Curiously, the teaching services of Queensland and New South Wales at the same time were in the process of relaxing misconduct processes.</a:t>
            </a:r>
          </a:p>
          <a:p>
            <a:endParaRPr lang="en-AU" baseline="0" dirty="0" smtClean="0"/>
          </a:p>
          <a:p>
            <a:r>
              <a:rPr lang="en-AU" baseline="0" dirty="0" smtClean="0"/>
              <a:t>Click for 2. Smoking</a:t>
            </a:r>
          </a:p>
          <a:p>
            <a:r>
              <a:rPr lang="en-AU" baseline="0" dirty="0" smtClean="0"/>
              <a:t>At about the same time I noticed the absence of cigarette and cigar smoke in the staffroom. Smoking was now banned in all rooms. Over the next few years it was also banned from all Education Department premises including all buildings, grounds and vehicles. As an asthmatic this came as a welcome surprise. Smoking on duty had become a reportable and punishable offence for a teacher.</a:t>
            </a:r>
          </a:p>
          <a:p>
            <a:endParaRPr lang="en-AU" baseline="0" dirty="0" smtClean="0"/>
          </a:p>
          <a:p>
            <a:r>
              <a:rPr lang="en-AU" baseline="0" dirty="0" smtClean="0"/>
              <a:t>Click for 3. Regulation and Qualification</a:t>
            </a:r>
          </a:p>
          <a:p>
            <a:r>
              <a:rPr lang="en-AU" baseline="0" dirty="0" smtClean="0"/>
              <a:t>In 1973 when I first qualified as a teacher, my 3-year Teaching Diploma was the normal qualification for a primary school teacher. By the mid 1990s it was a four-year Bachelor of Education. New teachers now needed this 4-year degree. By the early 2000s even returning teachers needed the 4-year qualification. Along with this, teachers since 2004 have needed to be registered by the College of Teaching in their Australian state in order to be employed as a teacher in a government Primary or Secondary school.</a:t>
            </a:r>
          </a:p>
          <a:p>
            <a:r>
              <a:rPr lang="en-AU" baseline="0" dirty="0" smtClean="0"/>
              <a:t>After teaching overseas I returned to Australia to complete my 4-year degree, and added to it a Master of Education. Teaching English in a Tertiary and Further Education college now requires a Post-Graduate Certificate. There are very few 3-year qualifies teachers left in Australia now that Baby Boomers are retiring from teaching in great numbers.</a:t>
            </a:r>
          </a:p>
          <a:p>
            <a:endParaRPr lang="en-AU" baseline="0" dirty="0" smtClean="0"/>
          </a:p>
          <a:p>
            <a:r>
              <a:rPr lang="en-AU" baseline="0" dirty="0" smtClean="0"/>
              <a:t>Click for 4. Curriculum framework</a:t>
            </a:r>
          </a:p>
          <a:p>
            <a:r>
              <a:rPr lang="en-AU" dirty="0" smtClean="0"/>
              <a:t>My search for the</a:t>
            </a:r>
            <a:r>
              <a:rPr lang="en-AU" baseline="0" dirty="0" smtClean="0"/>
              <a:t> familiar Program Sheets of 1977 lead me to a dusty storeroom where they had lain unused for several years. The concept of grabbing a ready-made plan for a subject along with a ready-made course book was already rejected and dead in the water. First Steps and the Curriculum Framework had replaced what I had always accepted as the normal way of constructing a program of work. The Curriculum Framework, as its name suggests, is a state-approved framework of Outcome Statements that maps out a logical progression of Knowledge, Understanding, Skills and Appreciation through which a learner typically moves from the Unknown to the Known. First Steps developed over several years in the Curriculum Framework through a series of revisions and versions as the result of much field work and feedback from teachers in government and private schools. Non-exclusive rights to First Steps was sold to authorities in The USA and Britain where it continued to be developed and adapted to local requirements.</a:t>
            </a:r>
          </a:p>
          <a:p>
            <a:r>
              <a:rPr lang="en-AU" baseline="0" dirty="0" smtClean="0"/>
              <a:t>In this year of 2011, Australia for the first time has issued a National Curriculum in the eight learning areas to be used by all states, and naturally uses the Curriculum Framework as its pivotal document.</a:t>
            </a:r>
          </a:p>
          <a:p>
            <a:endParaRPr lang="en-AU" baseline="0" dirty="0" smtClean="0"/>
          </a:p>
          <a:p>
            <a:r>
              <a:rPr lang="en-AU" baseline="0" dirty="0" smtClean="0"/>
              <a:t>Click for 5. Reporting and Assessment</a:t>
            </a:r>
          </a:p>
          <a:p>
            <a:r>
              <a:rPr lang="en-AU" baseline="0" dirty="0" smtClean="0"/>
              <a:t>Already in 1990 as I returned to the classroom, assessment and reporting was beginning to conform to the Curriculum framework. Within a few years most schools had abandoned formal exams and opted for student portfolio presentation  that addressed items from the Curriculum Framework. Each portfolio item carries a statement of learning Outcomes addressed. Younger students needed considerable teacher input with regard to choice of items; older students were given more personal latitude for their choices. Indeed, the art of matching pieces of work to Outcome Statements became in itself a learning curve for teacher and student alike. Each student’s portfolio followed them from school to school and sometimes from sate to state, and portfolio items were replaced as items showing more advanced learning appeared in the course of learning.</a:t>
            </a:r>
          </a:p>
          <a:p>
            <a:r>
              <a:rPr lang="en-AU" baseline="0" dirty="0" smtClean="0"/>
              <a:t>This is, of course, an intensely personal and individualised approach to assessment and reporting. It has the great of eliminating exam stress. It also allows a student to present their best work that often displays personal attributes that exams alone can rarely reveal.</a:t>
            </a:r>
          </a:p>
          <a:p>
            <a:endParaRPr lang="en-AU" baseline="0" dirty="0" smtClean="0"/>
          </a:p>
          <a:p>
            <a:r>
              <a:rPr lang="en-AU" baseline="0" dirty="0" smtClean="0"/>
              <a:t>Click for 6. Gender Ratios</a:t>
            </a:r>
          </a:p>
          <a:p>
            <a:r>
              <a:rPr lang="en-AU" baseline="0" dirty="0" smtClean="0"/>
              <a:t>In 1977 males represented around 50% of primary school teachers in Australia. By 1990 that figure had fallen to around 40%. Today it has fallen further to around 20%. Although twice that figure are male high school teachers, it is apparent that the proportion of male Australian teachers is continuing to plummet. I was welcomed back into the WA teaching service in 1990 amid increasing fears that many Australian children were growing up with no male at home (due to the rising number of single mother families) and no male teachers (due to falling male teacher numbers). Government incentives for more male students to train for the teaching service went unheeded.</a:t>
            </a:r>
          </a:p>
          <a:p>
            <a:endParaRPr lang="en-AU" baseline="0" dirty="0" smtClean="0"/>
          </a:p>
          <a:p>
            <a:r>
              <a:rPr lang="en-AU" baseline="0" dirty="0" smtClean="0"/>
              <a:t>Click for 7. Customer Focus</a:t>
            </a:r>
          </a:p>
          <a:p>
            <a:r>
              <a:rPr lang="en-AU" baseline="0" dirty="0" smtClean="0"/>
              <a:t>In 1977 schools were largely seen as places where teachers practiced their art of teaching. Principals were the boss of the school. Students did as they were told by teachers. Parents trusted teachers and administrators to teach their children everything they needed to pass exams and progress to the next year of learning.</a:t>
            </a:r>
          </a:p>
          <a:p>
            <a:r>
              <a:rPr lang="en-AU" baseline="0" dirty="0" smtClean="0"/>
              <a:t>By 1990 the writing was on the wall for schools and education. Parents and Citizens associations were already gaining power and control of certain aspects of school resources. When a P&amp;C supplied a resource in 1977, that item became Education Department property as a gift. Now in 1990 it remained P&amp;C property to be used or disposed of by the P&amp;C. By 2004 School-Based Decision Making Groups had become mandatory in all government schools, with wide-ranging powers over curriculum, fund-raising and School Improvement schemes. The whole of the local community was now included in the list of stakeholders. Environmental concerns were now the concern of the local school; all decisions about care of school grounds were now shared by environmental support groups, welfare agencies and other governmental bodies.</a:t>
            </a:r>
          </a:p>
          <a:p>
            <a:endParaRPr lang="en-AU" baseline="0" dirty="0" smtClean="0"/>
          </a:p>
          <a:p>
            <a:r>
              <a:rPr lang="en-AU" baseline="0" dirty="0" smtClean="0"/>
              <a:t>Click for 8. Educational Funding</a:t>
            </a:r>
          </a:p>
          <a:p>
            <a:r>
              <a:rPr lang="en-AU" baseline="0" dirty="0" smtClean="0"/>
              <a:t>In 1977 schools were funded by the state government and by the P&amp;C. By 1990 schools were also being funded by some private enterprises. As computer technology became an increasingly necessary part of education, so the need to supply computer hardware and software for classrooms. Computer companies had begun demanding exclusive use of their products in return for free or cheap computer resources.</a:t>
            </a:r>
          </a:p>
          <a:p>
            <a:r>
              <a:rPr lang="en-AU" baseline="0" dirty="0" smtClean="0"/>
              <a:t>Fast food companies had begun supplying free of cheap food for sporting and other events in schools in exchange for free advertising for their products in the school newsletter. By 2004 private companies had begun offering free work experience for high school students in a formal contract that dictated school curriculum to favour training for their future employees. Schools were now controversially charging school fees for “free” education, sending debt collectors to </a:t>
            </a:r>
            <a:r>
              <a:rPr lang="en-AU" baseline="0" dirty="0" smtClean="0"/>
              <a:t>harass </a:t>
            </a:r>
            <a:r>
              <a:rPr lang="en-AU" baseline="0" dirty="0" smtClean="0"/>
              <a:t>defaulting parents. This issue is still hotly debated all over Australia</a:t>
            </a:r>
            <a:r>
              <a:rPr lang="en-AU" baseline="0" dirty="0" smtClean="0"/>
              <a:t>. Just yesterday the Australian Scholarships Group reported in the press that for a child born in 2011 it will cost parents $76k to educate that child in a public school and $490k in a private school from K-12.</a:t>
            </a:r>
            <a:endParaRPr lang="en-AU" baseline="0" dirty="0" smtClean="0"/>
          </a:p>
          <a:p>
            <a:endParaRPr lang="en-AU" baseline="0" dirty="0" smtClean="0"/>
          </a:p>
          <a:p>
            <a:r>
              <a:rPr lang="en-AU" baseline="0" dirty="0" smtClean="0"/>
              <a:t>Click for 9. School Autonomy</a:t>
            </a:r>
          </a:p>
          <a:p>
            <a:r>
              <a:rPr lang="en-AU" baseline="0" dirty="0" smtClean="0"/>
              <a:t>The early 1990s saw the first few Merit Selection Schools appear in WA. Each of these government schools for the first time could choose their own teaching staff based on the merits of their application. For these schools, seniority was no longer a binding parameter in deciding which teachers were appointed to which schools. This scheme gave the school greater autonomy to choose and gain the staff it needed, and gave teachers with more advanced skills and training the opportunity to be appointed to schools previously out of their reach. For instance, teachers stuck in country locations could now leap over more senior teachers to gain appointment in these schools if they  possessed better qualifications or could prove advanced skills. These schools were also granted greater autonomy to administer school funds at the local level, typically though the School-Based decision Making Groups mentioned earlier.</a:t>
            </a:r>
          </a:p>
          <a:p>
            <a:endParaRPr lang="en-AU" baseline="0" dirty="0" smtClean="0"/>
          </a:p>
          <a:p>
            <a:r>
              <a:rPr lang="en-AU" baseline="0" dirty="0" smtClean="0"/>
              <a:t>Click for 10. Student Individual Differences</a:t>
            </a:r>
          </a:p>
          <a:p>
            <a:r>
              <a:rPr lang="en-AU" baseline="0" dirty="0" smtClean="0"/>
              <a:t>In 1977 there was a general operational practice among teachers that one wrote a program of work that catered for the average student, with some allowance for more gifted students and some allowance for less gifted students. By 1990 this approach was unacceptable. Each student had to be advanced in their learning. Less able students needed an Individual Learning Plan, as did all more able students. Gone were the days of “they just won’t pay attention in class” being a reasonable teacher excuse for a student under-achieving. Gone were the days of “they are not learning because they already know it all”. Every student had to show advancement through the Curriculum Framework for the teacher to have adequately done their job.</a:t>
            </a:r>
          </a:p>
          <a:p>
            <a:endParaRPr lang="en-AU" baseline="0" dirty="0" smtClean="0"/>
          </a:p>
          <a:p>
            <a:r>
              <a:rPr lang="en-AU" baseline="0" dirty="0" smtClean="0"/>
              <a:t>Click for 11.</a:t>
            </a:r>
          </a:p>
        </p:txBody>
      </p:sp>
      <p:sp>
        <p:nvSpPr>
          <p:cNvPr id="4" name="Slide Number Placeholder 3"/>
          <p:cNvSpPr>
            <a:spLocks noGrp="1"/>
          </p:cNvSpPr>
          <p:nvPr>
            <p:ph type="sldNum" sz="quarter" idx="10"/>
          </p:nvPr>
        </p:nvSpPr>
        <p:spPr/>
        <p:txBody>
          <a:bodyPr/>
          <a:lstStyle/>
          <a:p>
            <a:fld id="{C95FA9FA-48FD-47FC-91B6-1FF0E449492E}" type="slidenum">
              <a:rPr lang="en-AU" smtClean="0"/>
              <a:pPr/>
              <a:t>15</a:t>
            </a:fld>
            <a:endParaRPr lang="en-A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Click for 11. National Testing</a:t>
            </a:r>
          </a:p>
          <a:p>
            <a:r>
              <a:rPr lang="en-AU" dirty="0" smtClean="0"/>
              <a:t>The 1990s</a:t>
            </a:r>
            <a:r>
              <a:rPr lang="en-AU" baseline="0" dirty="0" smtClean="0"/>
              <a:t> saw the first </a:t>
            </a:r>
            <a:r>
              <a:rPr lang="en-AU" sz="1200" b="1" kern="1200" dirty="0" smtClean="0">
                <a:solidFill>
                  <a:schemeClr val="tx1"/>
                </a:solidFill>
                <a:latin typeface="+mn-lt"/>
                <a:ea typeface="+mn-ea"/>
                <a:cs typeface="+mn-cs"/>
              </a:rPr>
              <a:t>National Assessment Program Literacy and Numeracy</a:t>
            </a:r>
            <a:r>
              <a:rPr lang="en-AU" sz="1200" kern="1200" dirty="0" smtClean="0">
                <a:solidFill>
                  <a:schemeClr val="tx1"/>
                </a:solidFill>
                <a:latin typeface="+mn-lt"/>
                <a:ea typeface="+mn-ea"/>
                <a:cs typeface="+mn-cs"/>
              </a:rPr>
              <a:t> (NAPLAN) testing take place. At first this was presented as an Education Department assessment tool in Australia, for ascertaining levels of literacy and numeracy in various parts of Australia. From the outset, unions</a:t>
            </a:r>
            <a:r>
              <a:rPr lang="en-AU" sz="1200" kern="1200" baseline="0" dirty="0" smtClean="0">
                <a:solidFill>
                  <a:schemeClr val="tx1"/>
                </a:solidFill>
                <a:latin typeface="+mn-lt"/>
                <a:ea typeface="+mn-ea"/>
                <a:cs typeface="+mn-cs"/>
              </a:rPr>
              <a:t> all over Australia opposed this testing, predicting an economic and cultural stratification of Australian education which would eventually draw wealthier parents to certain “better” schools which would then become wealthier and even “better” through better funding. To a large extent these predictions have come to pass. What began as representative testing of classes has become a means for schools to accept of reject prospective students for </a:t>
            </a:r>
            <a:r>
              <a:rPr lang="en-AU" sz="1200" kern="1200" baseline="0" dirty="0" err="1" smtClean="0">
                <a:solidFill>
                  <a:schemeClr val="tx1"/>
                </a:solidFill>
                <a:latin typeface="+mn-lt"/>
                <a:ea typeface="+mn-ea"/>
                <a:cs typeface="+mn-cs"/>
              </a:rPr>
              <a:t>enroling</a:t>
            </a:r>
            <a:r>
              <a:rPr lang="en-AU" sz="1200" kern="1200" baseline="0" dirty="0" smtClean="0">
                <a:solidFill>
                  <a:schemeClr val="tx1"/>
                </a:solidFill>
                <a:latin typeface="+mn-lt"/>
                <a:ea typeface="+mn-ea"/>
                <a:cs typeface="+mn-cs"/>
              </a:rPr>
              <a:t> in the school. They have also become a means of determining future government funding for each school. In some states, teachers have refused to administer these tests.</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Click for 12. Occupational Health and Safety</a:t>
            </a:r>
          </a:p>
          <a:p>
            <a:r>
              <a:rPr lang="en-AU" sz="1200" kern="1200" baseline="0" dirty="0" smtClean="0">
                <a:solidFill>
                  <a:schemeClr val="tx1"/>
                </a:solidFill>
                <a:latin typeface="+mn-lt"/>
                <a:ea typeface="+mn-ea"/>
                <a:cs typeface="+mn-cs"/>
              </a:rPr>
              <a:t>Oc H&amp;S by 1990 had risen to prominence to such an extent that school programs of work had been severely compromised by fear that the school, the Education Department and/or the teacher would be sued if a mishap injured a student. Duty of Care had become paramount in the thinking of any teacher planning any activity that involved and substance, tool or activity that could conceivably be used in such a way as to injure anyone. By 2004 the “kneejerk reaction” had become the norm every time a mishap occurred. As Australia became more litigious, the expectation of legal action over perceived failings in Duty of Care dictated that every mishap required an action that addressed reducing the risk of a recurrence. I witnessed whole playgrounds being removed from service because one child had slipped and injured themselves. I saw skipping ropes banned because a child had been struck by one. I even saw the game of Marbles banned in one school because there was a dispute about one child stealing another child’s marbles. Every school had its own OcH&amp;S Representative and Committee to keep tabs on dangers around the premises.</a:t>
            </a:r>
          </a:p>
          <a:p>
            <a:r>
              <a:rPr lang="en-AU" sz="1200" kern="1200" baseline="0" dirty="0" smtClean="0">
                <a:solidFill>
                  <a:schemeClr val="tx1"/>
                </a:solidFill>
                <a:latin typeface="+mn-lt"/>
                <a:ea typeface="+mn-ea"/>
                <a:cs typeface="+mn-cs"/>
              </a:rPr>
              <a:t>In 1977 it was recommended that teacher watch their classes carefully. Times that classes were unattended by a teacher should be kept minimal. By 1990 it had become necessary for </a:t>
            </a:r>
            <a:r>
              <a:rPr lang="en-AU" sz="1200" b="1" kern="1200" baseline="0" dirty="0" smtClean="0">
                <a:solidFill>
                  <a:schemeClr val="tx1"/>
                </a:solidFill>
                <a:latin typeface="+mn-lt"/>
                <a:ea typeface="+mn-ea"/>
                <a:cs typeface="+mn-cs"/>
              </a:rPr>
              <a:t>every</a:t>
            </a:r>
            <a:r>
              <a:rPr lang="en-AU" sz="1200" kern="1200" baseline="0" dirty="0" smtClean="0">
                <a:solidFill>
                  <a:schemeClr val="tx1"/>
                </a:solidFill>
                <a:latin typeface="+mn-lt"/>
                <a:ea typeface="+mn-ea"/>
                <a:cs typeface="+mn-cs"/>
              </a:rPr>
              <a:t> student to be supervised at </a:t>
            </a:r>
            <a:r>
              <a:rPr lang="en-AU" sz="1200" b="1" kern="1200" baseline="0" dirty="0" smtClean="0">
                <a:solidFill>
                  <a:schemeClr val="tx1"/>
                </a:solidFill>
                <a:latin typeface="+mn-lt"/>
                <a:ea typeface="+mn-ea"/>
                <a:cs typeface="+mn-cs"/>
              </a:rPr>
              <a:t>all</a:t>
            </a:r>
            <a:r>
              <a:rPr lang="en-AU" sz="1200" kern="1200" baseline="0" dirty="0" smtClean="0">
                <a:solidFill>
                  <a:schemeClr val="tx1"/>
                </a:solidFill>
                <a:latin typeface="+mn-lt"/>
                <a:ea typeface="+mn-ea"/>
                <a:cs typeface="+mn-cs"/>
              </a:rPr>
              <a:t> times. Similarly, no teacher was to be along with any student at any time.</a:t>
            </a:r>
          </a:p>
          <a:p>
            <a:r>
              <a:rPr lang="en-AU" sz="1200" kern="1200" baseline="0" dirty="0" smtClean="0">
                <a:solidFill>
                  <a:schemeClr val="tx1"/>
                </a:solidFill>
                <a:latin typeface="+mn-lt"/>
                <a:ea typeface="+mn-ea"/>
                <a:cs typeface="+mn-cs"/>
              </a:rPr>
              <a:t>All classrooms in Australia are now air-conditioned where at all possible.; in 1977 air-</a:t>
            </a:r>
            <a:r>
              <a:rPr lang="en-AU" sz="1200" kern="1200" baseline="0" dirty="0" err="1" smtClean="0">
                <a:solidFill>
                  <a:schemeClr val="tx1"/>
                </a:solidFill>
                <a:latin typeface="+mn-lt"/>
                <a:ea typeface="+mn-ea"/>
                <a:cs typeface="+mn-cs"/>
              </a:rPr>
              <a:t>conditionng</a:t>
            </a:r>
            <a:r>
              <a:rPr lang="en-AU" sz="1200" kern="1200" baseline="0" dirty="0" smtClean="0">
                <a:solidFill>
                  <a:schemeClr val="tx1"/>
                </a:solidFill>
                <a:latin typeface="+mn-lt"/>
                <a:ea typeface="+mn-ea"/>
                <a:cs typeface="+mn-cs"/>
              </a:rPr>
              <a:t> was considered a luxury.</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Click for 13. Educational Theory</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The 1980’s – which I missed by living and working in the Torres Strait – was a fascinating times educationally. Much </a:t>
            </a:r>
            <a:r>
              <a:rPr lang="en-AU" sz="1200" b="1" kern="1200" dirty="0" smtClean="0">
                <a:solidFill>
                  <a:schemeClr val="tx1"/>
                </a:solidFill>
                <a:latin typeface="+mn-lt"/>
                <a:ea typeface="+mn-ea"/>
                <a:cs typeface="+mn-cs"/>
              </a:rPr>
              <a:t>foundational educational theory</a:t>
            </a:r>
            <a:r>
              <a:rPr lang="en-AU" sz="1200" kern="1200" dirty="0" smtClean="0">
                <a:solidFill>
                  <a:schemeClr val="tx1"/>
                </a:solidFill>
                <a:latin typeface="+mn-lt"/>
                <a:ea typeface="+mn-ea"/>
                <a:cs typeface="+mn-cs"/>
              </a:rPr>
              <a:t> that we take for granted today – Krashen(1981) with his five hypotheses of language acquisition, Gardner (1983) with his theories about multiple intelligences and de Bono (1985) with his Six Thinking hats had barely begun to surface in educational institutions by 1990, but influenced educational practice increasingly by 1990. The study of human thought and learning styles has been fundamental to the development of student-centred education. This was unknown in 1977 still in the making in 1990, but instilled into teaching practice in 2004 when I left school teaching to launch my career as an ESL teacher and administrator.</a:t>
            </a:r>
          </a:p>
          <a:p>
            <a:endParaRPr lang="en-AU" sz="1200" kern="1200" baseline="0" dirty="0" smtClean="0">
              <a:solidFill>
                <a:schemeClr val="tx1"/>
              </a:solidFill>
              <a:latin typeface="+mn-lt"/>
              <a:ea typeface="+mn-ea"/>
              <a:cs typeface="+mn-cs"/>
            </a:endParaRPr>
          </a:p>
          <a:p>
            <a:r>
              <a:rPr lang="en-AU" sz="1200" kern="1200" baseline="0" dirty="0" smtClean="0">
                <a:solidFill>
                  <a:schemeClr val="tx1"/>
                </a:solidFill>
                <a:latin typeface="+mn-lt"/>
                <a:ea typeface="+mn-ea"/>
                <a:cs typeface="+mn-cs"/>
              </a:rPr>
              <a:t>Click for 14. Educational Outsourcing</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Outsourcing</a:t>
            </a:r>
            <a:r>
              <a:rPr lang="en-AU" sz="1200" kern="1200" dirty="0" smtClean="0">
                <a:solidFill>
                  <a:schemeClr val="tx1"/>
                </a:solidFill>
                <a:latin typeface="+mn-lt"/>
                <a:ea typeface="+mn-ea"/>
                <a:cs typeface="+mn-cs"/>
              </a:rPr>
              <a:t> of secondary and higher education had begun to appear in Australia in 1990 but was still in its infancy. Since the mid 2000s this has blossomed into a full sub-industry. In particular, Universities now regularly outsource their English Foundation courses to private companies. Educational incursions by private into all levels of schools since 1990 have become commonplace. In many cases these incursions have replaced the traditional excursion whereby students would travel out of the school grounds to experience realia in society. The cheaper, safer and less time consuming incursion has become the norm. As I have wandered the world since 2004 this phenomenon of outsourcing in education has been particularly noticeable. English as a Second language (ESL) has become a fully recognised industry, with compatible qualifications appearing on university course lists.</a:t>
            </a:r>
          </a:p>
          <a:p>
            <a:r>
              <a:rPr lang="en-AU" sz="1200" kern="1200" baseline="0" dirty="0" smtClean="0">
                <a:solidFill>
                  <a:schemeClr val="tx1"/>
                </a:solidFill>
                <a:latin typeface="+mn-lt"/>
                <a:ea typeface="+mn-ea"/>
                <a:cs typeface="+mn-cs"/>
              </a:rPr>
              <a:t> </a:t>
            </a:r>
          </a:p>
          <a:p>
            <a:r>
              <a:rPr lang="en-AU" sz="1200" kern="1200" baseline="0" dirty="0" smtClean="0">
                <a:solidFill>
                  <a:schemeClr val="tx1"/>
                </a:solidFill>
                <a:latin typeface="+mn-lt"/>
                <a:ea typeface="+mn-ea"/>
                <a:cs typeface="+mn-cs"/>
              </a:rPr>
              <a:t>Click for 15. Tenure For Teachers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Loss of tenure</a:t>
            </a:r>
            <a:r>
              <a:rPr lang="en-AU" sz="1200" kern="1200" dirty="0" smtClean="0">
                <a:solidFill>
                  <a:schemeClr val="tx1"/>
                </a:solidFill>
                <a:latin typeface="+mn-lt"/>
                <a:ea typeface="+mn-ea"/>
                <a:cs typeface="+mn-cs"/>
              </a:rPr>
              <a:t> by teachers occurred sometime in the 1980s and continues to this day. The incidence of fixed-term contracts of between 6 months and 3 years has been extended from temporary teachers who replace teachers on leave to all new teachers. Merit Selection Schools had appeared by 1990 and continue to gain popularity today. School teaching in Australia is no longer the safe and comfortable job that it was in the 1970s. Tenure is now sought and gained for relatively short periods of around 3 years at all levels of teaching. As Baby Boomers have continued to exit the industry through retirement, the number of teachers who have the luxury of continuing in perpetuity has dwindled to an insignificant few. Teachers in Australia are now required to compete on the open market to retain their jobs in both government and private schools.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Click for 16. Cost Centres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Cost Centres</a:t>
            </a:r>
            <a:r>
              <a:rPr lang="en-AU" sz="1200" kern="1200" dirty="0" smtClean="0">
                <a:solidFill>
                  <a:schemeClr val="tx1"/>
                </a:solidFill>
                <a:latin typeface="+mn-lt"/>
                <a:ea typeface="+mn-ea"/>
                <a:cs typeface="+mn-cs"/>
              </a:rPr>
              <a:t> managed by teaching faculty were introduced soon after 1990. Teachers now shouldered the extra responsibility of administering funds to run the eight learning areas, either individually or in committees. This was no longer the sole responsibility of formally appointed administrators such as principals and deputy principals. A certain level of autonomy accompanied the responsibility, allowing teachers to have more authority to distribute funds within their teaching area and make executive decisions about selection of educational resources. These cost centres included such previously such non-included areas as school grounds, school libraries and school canteens. In 2011 the traditionally volunteer position of Canteen Manager is a paid position. The imposition of stringent health and Safety regulations has rendered volunteer managers virtually impractical.</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Click for 17. New Technology</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New technology</a:t>
            </a:r>
            <a:r>
              <a:rPr lang="en-AU" sz="1200" kern="1200" dirty="0" smtClean="0">
                <a:solidFill>
                  <a:schemeClr val="tx1"/>
                </a:solidFill>
                <a:latin typeface="+mn-lt"/>
                <a:ea typeface="+mn-ea"/>
                <a:cs typeface="+mn-cs"/>
              </a:rPr>
              <a:t> appeared as if by magic in 1990 as I made my reappearance into mainstream education. Computers, photocopiers, Overhead Projectors, video, mobile phones, air conditioning in classrooms and whiteboards were being utilised in Australian schools by 1990. These fostered in new possibilities for pedagogical method that were impossible dreams for teachers in 1977. Since then the irresistible march of technology has continued with CDs, DVDs, ever more powerful, lightweight and cheaper computers included computer Tablets and Smart Phones, USB </a:t>
            </a:r>
            <a:r>
              <a:rPr lang="en-AU" sz="1200" kern="1200" dirty="0" err="1" smtClean="0">
                <a:solidFill>
                  <a:schemeClr val="tx1"/>
                </a:solidFill>
                <a:latin typeface="+mn-lt"/>
                <a:ea typeface="+mn-ea"/>
                <a:cs typeface="+mn-cs"/>
              </a:rPr>
              <a:t>srorage</a:t>
            </a:r>
            <a:r>
              <a:rPr lang="en-AU" sz="1200" kern="1200" dirty="0" smtClean="0">
                <a:solidFill>
                  <a:schemeClr val="tx1"/>
                </a:solidFill>
                <a:latin typeface="+mn-lt"/>
                <a:ea typeface="+mn-ea"/>
                <a:cs typeface="+mn-cs"/>
              </a:rPr>
              <a:t> devices, Smart Boards, </a:t>
            </a:r>
            <a:r>
              <a:rPr lang="en-AU" sz="1200" kern="1200" dirty="0" err="1" smtClean="0">
                <a:solidFill>
                  <a:schemeClr val="tx1"/>
                </a:solidFill>
                <a:latin typeface="+mn-lt"/>
                <a:ea typeface="+mn-ea"/>
                <a:cs typeface="+mn-cs"/>
              </a:rPr>
              <a:t>WiFi</a:t>
            </a:r>
            <a:r>
              <a:rPr lang="en-AU" sz="1200" kern="1200" dirty="0" smtClean="0">
                <a:solidFill>
                  <a:schemeClr val="tx1"/>
                </a:solidFill>
                <a:latin typeface="+mn-lt"/>
                <a:ea typeface="+mn-ea"/>
                <a:cs typeface="+mn-cs"/>
              </a:rPr>
              <a:t> installation, live streaming, educational software and the whole range of software applications that now encompass social networking websites that can be incorporated into the learning experience by the “tech-savvy” teacher. It appears that the modern teacher ignores this technology at their own peril.</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Click for 18. Class Sizes</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Reduction of </a:t>
            </a:r>
            <a:r>
              <a:rPr lang="en-AU" sz="1200" b="1" kern="1200" dirty="0" smtClean="0">
                <a:solidFill>
                  <a:schemeClr val="tx1"/>
                </a:solidFill>
                <a:latin typeface="+mn-lt"/>
                <a:ea typeface="+mn-ea"/>
                <a:cs typeface="+mn-cs"/>
              </a:rPr>
              <a:t>maximum class sizes</a:t>
            </a:r>
            <a:r>
              <a:rPr lang="en-AU" sz="1200" kern="1200" dirty="0" smtClean="0">
                <a:solidFill>
                  <a:schemeClr val="tx1"/>
                </a:solidFill>
                <a:latin typeface="+mn-lt"/>
                <a:ea typeface="+mn-ea"/>
                <a:cs typeface="+mn-cs"/>
              </a:rPr>
              <a:t> has continued in Australian schools. In 1977 no more than 37 students could be legally taught in any one class; this had recently replaced a figure of around 50. In 1990 that figure had dropped to 32. By 2004 it had continued its downward way to 30. In 2005 that figure became 28, with the maximum for early childhood and also high school set at 24. Newly built schoolrooms are much smaller than their counterparts from 1977.</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Click for 19. Duties Other Than Teaching</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Duties Other Than Teaching</a:t>
            </a:r>
            <a:r>
              <a:rPr lang="en-AU" sz="1200" kern="1200" dirty="0" smtClean="0">
                <a:solidFill>
                  <a:schemeClr val="tx1"/>
                </a:solidFill>
                <a:latin typeface="+mn-lt"/>
                <a:ea typeface="+mn-ea"/>
                <a:cs typeface="+mn-cs"/>
              </a:rPr>
              <a:t> (DOTT) time was a new concept in teaching in 1990. Two to three  hours a week were allocated to specialist Arts, health and Physical Education and Languages Other Than English (LOTE) teachers to allow classroom teachers time to prepare, report and conference.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Click for 20. Professional Development</a:t>
            </a:r>
          </a:p>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tx1"/>
                </a:solidFill>
                <a:latin typeface="+mn-lt"/>
                <a:ea typeface="+mn-ea"/>
                <a:cs typeface="+mn-cs"/>
              </a:rPr>
              <a:t>Professional Development</a:t>
            </a:r>
            <a:r>
              <a:rPr lang="en-AU" sz="1200" kern="1200" dirty="0" smtClean="0">
                <a:solidFill>
                  <a:schemeClr val="tx1"/>
                </a:solidFill>
                <a:latin typeface="+mn-lt"/>
                <a:ea typeface="+mn-ea"/>
                <a:cs typeface="+mn-cs"/>
              </a:rPr>
              <a:t> (PD) for all teaching staff was scheduled regularly in 1990. By 2004 this had become compulsory, with minimum limits set for PD in each year. Funds for PD became available through specific grants from the Departments of Education. School closure days were scheduled so that whole staff PD could be accomplished more easily. None of this existed in Australia in 1977.</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Click for slide 17</a:t>
            </a:r>
          </a:p>
          <a:p>
            <a:endParaRPr lang="en-AU" sz="1200" kern="1200" baseline="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16</a:t>
            </a:fld>
            <a:endParaRPr lang="en-A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Now that is a lot of change to take in.</a:t>
            </a:r>
            <a:r>
              <a:rPr lang="en-AU" baseline="0" dirty="0" smtClean="0"/>
              <a:t> Some of it is clearly a change for the better. Some of it seems to be a step backwards as a reponse to a changing society.</a:t>
            </a:r>
          </a:p>
          <a:p>
            <a:r>
              <a:rPr lang="en-AU" baseline="0" dirty="0" smtClean="0"/>
              <a:t>Much of it is still in a state of change, evolving towards (hopefully) a better system of education.</a:t>
            </a:r>
          </a:p>
          <a:p>
            <a:r>
              <a:rPr lang="en-AU" baseline="0" dirty="0" smtClean="0"/>
              <a:t>Certainly at the time, my reaction was a bit like this:</a:t>
            </a:r>
          </a:p>
          <a:p>
            <a:endParaRPr lang="en-AU" baseline="0" dirty="0" smtClean="0"/>
          </a:p>
          <a:p>
            <a:r>
              <a:rPr lang="en-AU" baseline="0" dirty="0" smtClean="0"/>
              <a:t>Click for slide 18</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17</a:t>
            </a:fld>
            <a:endParaRPr lang="en-A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The</a:t>
            </a:r>
            <a:r>
              <a:rPr lang="en-AU" baseline="0" dirty="0" smtClean="0"/>
              <a:t> beneficial aspect of copping all of those changes in one massive hit is that I could accurately reflect on the changes.</a:t>
            </a:r>
          </a:p>
          <a:p>
            <a:endParaRPr lang="en-AU" baseline="0" dirty="0" smtClean="0"/>
          </a:p>
          <a:p>
            <a:r>
              <a:rPr lang="en-AU" baseline="0" dirty="0" smtClean="0"/>
              <a:t>Fortunately, most of us experience such reform in a more gradual fashion, over a number of years. This feeling of confusion and loss of perspective can be greatly diminished through an ongoing Professional Development that keeps us abreast of the times.</a:t>
            </a:r>
          </a:p>
          <a:p>
            <a:endParaRPr lang="en-AU" baseline="0" dirty="0" smtClean="0"/>
          </a:p>
          <a:p>
            <a:r>
              <a:rPr lang="en-AU" baseline="0" dirty="0" smtClean="0"/>
              <a:t>Click for slide 19</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18</a:t>
            </a:fld>
            <a:endParaRPr lang="en-A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smtClean="0">
                <a:solidFill>
                  <a:schemeClr val="tx1"/>
                </a:solidFill>
                <a:latin typeface="+mn-lt"/>
                <a:ea typeface="+mn-ea"/>
                <a:cs typeface="+mn-cs"/>
              </a:rPr>
              <a:t>Click for Reaction the Educational Change in Australia</a:t>
            </a:r>
          </a:p>
          <a:p>
            <a:endParaRPr lang="en-AU" sz="1200" kern="1200" dirty="0" smtClean="0">
              <a:solidFill>
                <a:schemeClr val="tx1"/>
              </a:solidFill>
              <a:latin typeface="+mn-lt"/>
              <a:ea typeface="+mn-ea"/>
              <a:cs typeface="+mn-cs"/>
            </a:endParaRPr>
          </a:p>
          <a:p>
            <a:r>
              <a:rPr lang="en-AU" sz="1200" kern="1200" dirty="0" smtClean="0">
                <a:solidFill>
                  <a:schemeClr val="tx1"/>
                </a:solidFill>
                <a:latin typeface="+mn-lt"/>
                <a:ea typeface="+mn-ea"/>
                <a:cs typeface="+mn-cs"/>
              </a:rPr>
              <a:t>Chairman Mao of China declared that in China was “like 8 or 9 o-clock in the morning” (Li 2006). He was referring to his country as an emerging nation after radical changes to its foreign policy and internal organisation. We are left to ponder where Malaysia is educationally in 2011.</a:t>
            </a:r>
          </a:p>
          <a:p>
            <a:r>
              <a:rPr lang="en-AU" sz="1200" kern="1200" dirty="0" smtClean="0">
                <a:solidFill>
                  <a:schemeClr val="tx1"/>
                </a:solidFill>
                <a:latin typeface="+mn-lt"/>
                <a:ea typeface="+mn-ea"/>
                <a:cs typeface="+mn-cs"/>
              </a:rPr>
              <a:t>Malaysia, and particularly Terengganu, is recognized as being populated by a tradition –orientated society. Things change slowly. This of course can be both a strength and a weakness. The strength is that valuable aspects of local culture are protected from loss. Individuals are spared the culture shock of displacement. The weakness is that areas of endeavour such as education can lag behind the rest of the world where rapid change is taking place in response to changing social, economic, environmental and political status.</a:t>
            </a:r>
          </a:p>
          <a:p>
            <a:endParaRPr lang="en-AU" dirty="0" smtClean="0"/>
          </a:p>
          <a:p>
            <a:r>
              <a:rPr lang="en-AU" dirty="0" smtClean="0"/>
              <a:t>Some</a:t>
            </a:r>
            <a:r>
              <a:rPr lang="en-AU" baseline="0" dirty="0" smtClean="0"/>
              <a:t> educational reform seems to have taken place in Malaysia. But from all indications from the kinds of terminology that is currently being used, much more is on the way.</a:t>
            </a:r>
          </a:p>
          <a:p>
            <a:r>
              <a:rPr lang="en-AU" baseline="0" dirty="0" smtClean="0"/>
              <a:t>The only question is whether you are affected like this:</a:t>
            </a:r>
          </a:p>
          <a:p>
            <a:endParaRPr lang="en-AU" baseline="0" dirty="0" smtClean="0"/>
          </a:p>
          <a:p>
            <a:r>
              <a:rPr lang="en-AU" baseline="0" dirty="0" smtClean="0"/>
              <a:t>Click for slide 20</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19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We</a:t>
            </a:r>
            <a:r>
              <a:rPr lang="en-AU" baseline="0" dirty="0" smtClean="0"/>
              <a:t> will be taking a snapshot look at the state of educational innovation in Australia, then comparing this with the situation we all see in </a:t>
            </a:r>
            <a:r>
              <a:rPr lang="en-AU" baseline="0" dirty="0" err="1" smtClean="0"/>
              <a:t>malaysia</a:t>
            </a:r>
            <a:r>
              <a:rPr lang="en-AU" baseline="0" dirty="0" smtClean="0"/>
              <a:t> at this moment.</a:t>
            </a:r>
          </a:p>
          <a:p>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2</a:t>
            </a:fld>
            <a:endParaRPr lang="en-A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Or like this...</a:t>
            </a:r>
          </a:p>
          <a:p>
            <a:endParaRPr lang="en-AU" dirty="0" smtClean="0"/>
          </a:p>
          <a:p>
            <a:r>
              <a:rPr lang="en-AU" dirty="0" smtClean="0"/>
              <a:t>Click for slide 21...</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20</a:t>
            </a:fld>
            <a:endParaRPr lang="en-A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...or, through inaction</a:t>
            </a:r>
            <a:r>
              <a:rPr lang="en-AU" baseline="0" dirty="0" smtClean="0"/>
              <a:t> and frustration, like this...</a:t>
            </a:r>
            <a:endParaRPr lang="en-AU" dirty="0" smtClean="0"/>
          </a:p>
          <a:p>
            <a:endParaRPr lang="en-AU" dirty="0" smtClean="0"/>
          </a:p>
          <a:p>
            <a:r>
              <a:rPr lang="en-AU" dirty="0" smtClean="0"/>
              <a:t>Click for slide 22</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21</a:t>
            </a:fld>
            <a:endParaRPr lang="en-A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Or looking and feeling laid back about the prospect of educational reform, through constant reassessment of our world</a:t>
            </a:r>
          </a:p>
          <a:p>
            <a:endParaRPr lang="en-AU" dirty="0" smtClean="0"/>
          </a:p>
          <a:p>
            <a:r>
              <a:rPr lang="en-AU" dirty="0" smtClean="0"/>
              <a:t>Or perhaps even like this:</a:t>
            </a:r>
          </a:p>
          <a:p>
            <a:endParaRPr lang="en-AU" dirty="0" smtClean="0"/>
          </a:p>
          <a:p>
            <a:r>
              <a:rPr lang="en-AU" dirty="0" smtClean="0"/>
              <a:t>Click for final slide 23</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22</a:t>
            </a:fld>
            <a:endParaRPr lang="en-A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 Or feeling excited and fulfilled</a:t>
            </a:r>
          </a:p>
          <a:p>
            <a:r>
              <a:rPr lang="en-AU" dirty="0" smtClean="0"/>
              <a:t>... Leaping headlong into the deep water of change</a:t>
            </a:r>
          </a:p>
          <a:p>
            <a:r>
              <a:rPr lang="en-AU" dirty="0" smtClean="0"/>
              <a:t>...accepting</a:t>
            </a:r>
            <a:r>
              <a:rPr lang="en-AU" baseline="0" dirty="0" smtClean="0"/>
              <a:t> change as a natural and exciting part of the process of our own education</a:t>
            </a:r>
          </a:p>
          <a:p>
            <a:r>
              <a:rPr lang="en-AU" baseline="0" dirty="0" smtClean="0"/>
              <a:t>...immersing ourselves completely in the changes and feeling comfortable in this new element.</a:t>
            </a:r>
          </a:p>
          <a:p>
            <a:endParaRPr lang="en-AU" baseline="0" dirty="0" smtClean="0"/>
          </a:p>
          <a:p>
            <a:r>
              <a:rPr lang="en-AU" baseline="0" dirty="0" smtClean="0"/>
              <a:t>It is really up to you</a:t>
            </a:r>
          </a:p>
          <a:p>
            <a:r>
              <a:rPr lang="en-AU" baseline="0" dirty="0" smtClean="0"/>
              <a:t>I wish you well in this exciting and challenging time.</a:t>
            </a:r>
          </a:p>
          <a:p>
            <a:endParaRPr lang="en-AU" baseline="0" dirty="0" smtClean="0"/>
          </a:p>
          <a:p>
            <a:r>
              <a:rPr lang="en-AU" baseline="0" dirty="0" smtClean="0"/>
              <a:t>Thankyou</a:t>
            </a:r>
            <a:endParaRPr lang="en-AU" dirty="0" smtClean="0"/>
          </a:p>
        </p:txBody>
      </p:sp>
      <p:sp>
        <p:nvSpPr>
          <p:cNvPr id="4" name="Slide Number Placeholder 3"/>
          <p:cNvSpPr>
            <a:spLocks noGrp="1"/>
          </p:cNvSpPr>
          <p:nvPr>
            <p:ph type="sldNum" sz="quarter" idx="10"/>
          </p:nvPr>
        </p:nvSpPr>
        <p:spPr/>
        <p:txBody>
          <a:bodyPr/>
          <a:lstStyle/>
          <a:p>
            <a:fld id="{C95FA9FA-48FD-47FC-91B6-1FF0E449492E}" type="slidenum">
              <a:rPr lang="en-AU" smtClean="0"/>
              <a:pPr/>
              <a:t>23</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This is what is</a:t>
            </a:r>
            <a:r>
              <a:rPr lang="en-AU" baseline="0" dirty="0" smtClean="0"/>
              <a:t> being brought into focus: learner-centred education.</a:t>
            </a:r>
          </a:p>
          <a:p>
            <a:r>
              <a:rPr lang="en-AU" baseline="0" dirty="0" smtClean="0"/>
              <a:t>Malaysian school curriculum and teacher training curriculum are being reconsidered. Jargon such as “student centred learning”, “learner-centred university” and “educational outcomes” are being used in the context of change and reform in Malaysian education. We are seeing outsourcing of educational programs in the Tell project and the Fellows project among others.</a:t>
            </a:r>
          </a:p>
          <a:p>
            <a:endParaRPr lang="en-AU" baseline="0" dirty="0" smtClean="0"/>
          </a:p>
          <a:p>
            <a:r>
              <a:rPr lang="en-AU" baseline="0" dirty="0" smtClean="0"/>
              <a:t>Click for slide 4</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Books such as this are appearing in Malaysian educational institutions.</a:t>
            </a:r>
          </a:p>
          <a:p>
            <a:endParaRPr lang="en-AU" dirty="0" smtClean="0"/>
          </a:p>
          <a:p>
            <a:r>
              <a:rPr lang="en-AU" dirty="0" smtClean="0"/>
              <a:t>Click for “First Steps”</a:t>
            </a:r>
          </a:p>
          <a:p>
            <a:r>
              <a:rPr lang="en-AU" dirty="0" smtClean="0"/>
              <a:t>First steps is</a:t>
            </a:r>
            <a:r>
              <a:rPr lang="en-AU" baseline="0" dirty="0" smtClean="0"/>
              <a:t> a part of the Curriculum Framework system introduced first into Australia in the early 1990’s and has been continuously developed to this point today. It represents the centrepiece of educational reform in Australia, then in turn the UK and USA.</a:t>
            </a:r>
          </a:p>
          <a:p>
            <a:endParaRPr lang="en-AU" baseline="0" dirty="0" smtClean="0"/>
          </a:p>
          <a:p>
            <a:r>
              <a:rPr lang="en-AU" baseline="0" dirty="0" smtClean="0"/>
              <a:t>Click for “WA”</a:t>
            </a:r>
          </a:p>
          <a:p>
            <a:r>
              <a:rPr lang="en-AU" baseline="0" dirty="0" smtClean="0"/>
              <a:t>It was first produced and introduced in Western Australia. I was privileged to be there in WA when this first hit the schools. It arrived accompanied by a barrage of wide-ranging reforms in Australian education which we will see in a moment, and ongoing Professional Development for teachers around the world. First Steps is consummately student-orientated, forcing the user to consider students’ individual needs and backgrounds.</a:t>
            </a:r>
          </a:p>
          <a:p>
            <a:endParaRPr lang="en-AU" baseline="0" dirty="0" smtClean="0"/>
          </a:p>
          <a:p>
            <a:r>
              <a:rPr lang="en-AU" baseline="0" dirty="0" smtClean="0"/>
              <a:t>Click for slide 5</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An</a:t>
            </a:r>
            <a:r>
              <a:rPr lang="en-AU" baseline="0" dirty="0" smtClean="0"/>
              <a:t> essential piece of information is my movements and activities from the 1970s to the 1990s and beyond.</a:t>
            </a:r>
          </a:p>
          <a:p>
            <a:r>
              <a:rPr lang="en-AU" baseline="0" dirty="0" smtClean="0"/>
              <a:t>I began teaching in a variety of Western Australian schools in 1974. My first year was spent in Aboriginal education in the north of Western Australia, and the following three in mainstream primary schools.</a:t>
            </a:r>
          </a:p>
          <a:p>
            <a:endParaRPr lang="en-AU" baseline="0" dirty="0" smtClean="0"/>
          </a:p>
          <a:p>
            <a:r>
              <a:rPr lang="en-AU" baseline="0" dirty="0" smtClean="0"/>
              <a:t>Click for slide 6</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After three years of retraining,</a:t>
            </a:r>
            <a:r>
              <a:rPr lang="en-AU" baseline="0" dirty="0" smtClean="0"/>
              <a:t> I lead a program of linguistic study and literacy in the on Murray Island in the Eastern Outer Torres Strait between Australia and Papua New Guinea.</a:t>
            </a:r>
          </a:p>
          <a:p>
            <a:r>
              <a:rPr lang="en-AU" baseline="0" dirty="0" smtClean="0"/>
              <a:t>This continued until December 1989.</a:t>
            </a:r>
          </a:p>
          <a:p>
            <a:endParaRPr lang="en-AU" baseline="0" dirty="0" smtClean="0"/>
          </a:p>
          <a:p>
            <a:r>
              <a:rPr lang="en-AU" baseline="0" dirty="0" smtClean="0"/>
              <a:t>Click for slide 7</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You will see that the Torres Strait lies just south of the Equator</a:t>
            </a:r>
            <a:r>
              <a:rPr lang="en-AU" baseline="0" dirty="0" smtClean="0"/>
              <a:t> in Oceania, just within Australian territorial waters.</a:t>
            </a:r>
          </a:p>
          <a:p>
            <a:endParaRPr lang="en-AU" baseline="0" dirty="0" smtClean="0"/>
          </a:p>
          <a:p>
            <a:r>
              <a:rPr lang="en-AU" baseline="0" dirty="0" smtClean="0"/>
              <a:t>Click for slide 8</a:t>
            </a:r>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As</a:t>
            </a:r>
            <a:r>
              <a:rPr lang="en-AU" baseline="0" dirty="0" smtClean="0"/>
              <a:t> the program in the Torres Strait drew to a close in 1989, I returned to school teaching in Western Australia, and continued in that occupation until 2004</a:t>
            </a:r>
          </a:p>
          <a:p>
            <a:endParaRPr lang="en-AU" baseline="0" dirty="0" smtClean="0"/>
          </a:p>
          <a:p>
            <a:r>
              <a:rPr lang="en-AU" baseline="0" dirty="0" smtClean="0"/>
              <a:t>Click for slide 9</a:t>
            </a:r>
          </a:p>
        </p:txBody>
      </p:sp>
      <p:sp>
        <p:nvSpPr>
          <p:cNvPr id="4" name="Slide Number Placeholder 3"/>
          <p:cNvSpPr>
            <a:spLocks noGrp="1"/>
          </p:cNvSpPr>
          <p:nvPr>
            <p:ph type="sldNum" sz="quarter" idx="10"/>
          </p:nvPr>
        </p:nvSpPr>
        <p:spPr/>
        <p:txBody>
          <a:bodyPr/>
          <a:lstStyle/>
          <a:p>
            <a:fld id="{C95FA9FA-48FD-47FC-91B6-1FF0E449492E}"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smtClean="0"/>
              <a:t>After</a:t>
            </a:r>
            <a:r>
              <a:rPr lang="en-AU" baseline="0" dirty="0" smtClean="0"/>
              <a:t> more retraining I changed educational tack and moved to China to take up a career in teaching English to Chinese students.</a:t>
            </a:r>
          </a:p>
          <a:p>
            <a:endParaRPr lang="en-AU" baseline="0" dirty="0" smtClean="0"/>
          </a:p>
          <a:p>
            <a:r>
              <a:rPr lang="en-AU" baseline="0" dirty="0" smtClean="0"/>
              <a:t>Click for slide 10</a:t>
            </a:r>
          </a:p>
          <a:p>
            <a:endParaRPr lang="en-AU" dirty="0"/>
          </a:p>
        </p:txBody>
      </p:sp>
      <p:sp>
        <p:nvSpPr>
          <p:cNvPr id="4" name="Slide Number Placeholder 3"/>
          <p:cNvSpPr>
            <a:spLocks noGrp="1"/>
          </p:cNvSpPr>
          <p:nvPr>
            <p:ph type="sldNum" sz="quarter" idx="10"/>
          </p:nvPr>
        </p:nvSpPr>
        <p:spPr/>
        <p:txBody>
          <a:bodyPr/>
          <a:lstStyle/>
          <a:p>
            <a:fld id="{C95FA9FA-48FD-47FC-91B6-1FF0E449492E}"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7505E6C-10D2-45A6-B943-163EE70A3C92}" type="datetime1">
              <a:rPr lang="en-US" smtClean="0"/>
              <a:pPr/>
              <a:t>5/29/2011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B11E9A-6102-4064-B9EF-050A7C07A381}" type="datetime1">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DCDDD7-B9B9-422B-82FA-E0AE4BA4D7AE}" type="datetime1">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D2A1FE7D-76A4-4F73-B8DA-84C5CAC2DA93}" type="datetime1">
              <a:rPr lang="en-US" smtClean="0"/>
              <a:pPr/>
              <a:t>5/29/2011</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8D6449B-BE62-4007-B709-597B14750632}" type="datetime1">
              <a:rPr lang="en-US" smtClean="0"/>
              <a:pPr/>
              <a:t>5/29/2011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5811420-7C65-4B81-9F45-FEB0CEC7DCAC}" type="datetime1">
              <a:rPr lang="en-US" smtClean="0"/>
              <a:pPr/>
              <a:t>5/29/2011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196FB33-A51A-4CD6-A0EB-85C3BC4D0C90}" type="datetime1">
              <a:rPr lang="en-US" smtClean="0"/>
              <a:pPr/>
              <a:t>5/29/2011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6F54A8B-7D55-4F6F-B144-B2D2A2972FA6}" type="datetime1">
              <a:rPr lang="en-US" smtClean="0"/>
              <a:pPr/>
              <a:t>5/29/2011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3C1DB6B-33FE-42E9-8DC9-E68E6CD2E0EB}" type="datetime1">
              <a:rPr lang="en-US" smtClean="0"/>
              <a:pPr/>
              <a:t>5/29/2011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889D08B-0846-4BBD-91EC-79050367E05F}" type="datetime1">
              <a:rPr lang="en-US" smtClean="0"/>
              <a:pPr/>
              <a:t>5/29/2011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68226A-140F-4399-84F9-99E0EB4B8439}" type="datetime1">
              <a:rPr lang="en-US" smtClean="0"/>
              <a:pPr/>
              <a:t>5/29/2011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D1082BA-ECCC-4E51-80AB-BCBCB636B66C}" type="datetime1">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71BCB29A-9B77-447E-B58F-4F03738B8AA5}" type="datetime1">
              <a:rPr lang="en-US" smtClean="0"/>
              <a:pPr/>
              <a:t>5/29/2011</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AF696D0-76A0-48A7-B1B2-82E210530190}" type="datetime1">
              <a:rPr lang="en-US" smtClean="0"/>
              <a:pPr/>
              <a:t>5/29/2011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980A926-E8FE-4505-A30E-39406CA82182}" type="datetime1">
              <a:rPr lang="en-US" smtClean="0"/>
              <a:pPr/>
              <a:t>5/29/2011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A5B817A-980F-45E8-B634-F5875A2CAF3C}" type="datetime1">
              <a:rPr lang="en-US" smtClean="0"/>
              <a:pPr/>
              <a:t>5/29/2011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F1B811-23EA-4C05-A4A5-3291F89DFB72}" type="datetime1">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807D515-F4D6-4C5D-838F-2A3B9CC47BE6}" type="datetime1">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9AE333A-9B29-458E-BF81-E8836F633BDD}" type="datetime1">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CCDE6FA-C852-46D4-ABA7-515899589DAC}" type="datetime1">
              <a:rPr lang="en-US" smtClean="0"/>
              <a:pPr/>
              <a:t>5/29/2011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E38B1E-33DA-431A-A8BB-E9A69A63EFE0}" type="datetime1">
              <a:rPr lang="en-US" smtClean="0"/>
              <a:pPr/>
              <a:t>5/29/2011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97E38D-FB21-4BD8-865F-D5D14DB053C8}" type="datetime1">
              <a:rPr lang="en-US" smtClean="0"/>
              <a:pPr/>
              <a:t>5/29/2011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3FBB180-378F-44E5-9B8E-184444C1DA1E}" type="datetime1">
              <a:rPr lang="en-US" smtClean="0"/>
              <a:pPr/>
              <a:t>5/29/2011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66D5EB6-065E-440E-BBE3-49F9C5A63FD7}" type="datetime1">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377FDEC-8CA0-4E9F-BC57-4EBCF2E9BDB2}" type="datetime1">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F243A2-3B4E-4A0F-BF76-3CB7F6450CC5}" type="datetime1">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EEFA1BE-C8E8-408E-B7E3-462C29FED699}" type="datetime1">
              <a:rPr lang="en-US" smtClean="0"/>
              <a:pPr/>
              <a:t>5/29/2011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64A4C38-FEB6-4DD3-A75A-9AD8F0E715A2}" type="datetime1">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C5607D3-57E6-4314-AD7E-4E673FA88D99}" type="datetime1">
              <a:rPr lang="en-US" smtClean="0"/>
              <a:pPr/>
              <a:t>5/29/2011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01C426F-C3F8-4F7E-88AF-B7D8BA04E0BD}" type="datetime1">
              <a:rPr lang="en-US" smtClean="0"/>
              <a:pPr/>
              <a:t>5/29/2011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AEE8E9-0D52-432D-9B96-7F28C9FB4FF6}" type="datetime1">
              <a:rPr lang="en-US" smtClean="0"/>
              <a:pPr/>
              <a:t>5/29/2011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E4216D3-144A-4921-9D79-F5CCAA56DB23}" type="datetime1">
              <a:rPr lang="en-US" smtClean="0"/>
              <a:pPr/>
              <a:t>5/29/2011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506036C-9290-4720-BA55-D2BA371EC76E}" type="datetime1">
              <a:rPr lang="en-US" smtClean="0"/>
              <a:pPr/>
              <a:t>5/29/2011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65918B5-BC72-4C4E-8B6C-6FA84155C549}" type="datetime1">
              <a:rPr lang="en-US" smtClean="0"/>
              <a:pPr/>
              <a:t>5/29/2011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3A1E062C-74AD-47A5-B3A8-21567155D532}" type="datetime1">
              <a:rPr lang="en-US" smtClean="0"/>
              <a:pPr/>
              <a:t>5/29/2011</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C12640A-F74B-4F8E-93EA-4E7DE166299C}" type="datetime1">
              <a:rPr lang="en-US" smtClean="0"/>
              <a:pPr/>
              <a:t>5/29/2011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371600"/>
            <a:ext cx="8305800" cy="4154984"/>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perspective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New IPG: </a:t>
            </a:r>
          </a:p>
          <a:p>
            <a:pPr algn="ct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student </a:t>
            </a:r>
            <a:r>
              <a:rPr lang="en-US" sz="8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centred</a:t>
            </a:r>
            <a:r>
              <a:rPr lang="en-US" sz="8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learning</a:t>
            </a:r>
            <a:endParaRPr lang="en-US"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5486400" y="5791200"/>
            <a:ext cx="3200400" cy="523220"/>
          </a:xfrm>
          <a:prstGeom prst="rect">
            <a:avLst/>
          </a:prstGeom>
          <a:noFill/>
        </p:spPr>
        <p:txBody>
          <a:bodyPr wrap="square" rtlCol="0">
            <a:spAutoFit/>
          </a:bodyPr>
          <a:lstStyle/>
          <a:p>
            <a:r>
              <a:rPr lang="en-AU" sz="2800" b="1" dirty="0" smtClean="0"/>
              <a:t>Peter Wickham</a:t>
            </a:r>
            <a:endParaRPr lang="en-AU" sz="2800"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eter tching Dilko cropped.jpg"/>
          <p:cNvPicPr>
            <a:picLocks noChangeAspect="1"/>
          </p:cNvPicPr>
          <p:nvPr/>
        </p:nvPicPr>
        <p:blipFill>
          <a:blip r:embed="rId3" cstate="print"/>
          <a:stretch>
            <a:fillRect/>
          </a:stretch>
        </p:blipFill>
        <p:spPr>
          <a:xfrm>
            <a:off x="295077" y="457200"/>
            <a:ext cx="8663511" cy="6019800"/>
          </a:xfrm>
          <a:prstGeom prst="rect">
            <a:avLst/>
          </a:prstGeom>
        </p:spPr>
      </p:pic>
      <p:sp>
        <p:nvSpPr>
          <p:cNvPr id="4" name="TextBox 3"/>
          <p:cNvSpPr txBox="1"/>
          <p:nvPr/>
        </p:nvSpPr>
        <p:spPr>
          <a:xfrm>
            <a:off x="2514600" y="685800"/>
            <a:ext cx="5410200" cy="646331"/>
          </a:xfrm>
          <a:prstGeom prst="rect">
            <a:avLst/>
          </a:prstGeom>
          <a:solidFill>
            <a:schemeClr val="tx1"/>
          </a:solidFill>
        </p:spPr>
        <p:txBody>
          <a:bodyPr wrap="square" rtlCol="0">
            <a:spAutoFit/>
          </a:bodyPr>
          <a:lstStyle/>
          <a:p>
            <a:r>
              <a:rPr lang="en-AU" sz="3600" b="1" dirty="0" smtClean="0">
                <a:solidFill>
                  <a:srgbClr val="FFFF00"/>
                </a:solidFill>
              </a:rPr>
              <a:t>Turkey 2007 EFL teaching</a:t>
            </a:r>
            <a:endParaRPr lang="en-AU" sz="3600" b="1" dirty="0">
              <a:solidFill>
                <a:srgbClr val="FFFF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3921.JPG"/>
          <p:cNvPicPr>
            <a:picLocks noChangeAspect="1"/>
          </p:cNvPicPr>
          <p:nvPr/>
        </p:nvPicPr>
        <p:blipFill>
          <a:blip r:embed="rId3" cstate="print"/>
          <a:stretch>
            <a:fillRect/>
          </a:stretch>
        </p:blipFill>
        <p:spPr>
          <a:xfrm>
            <a:off x="0" y="457200"/>
            <a:ext cx="9144000" cy="6096000"/>
          </a:xfrm>
          <a:prstGeom prst="rect">
            <a:avLst/>
          </a:prstGeom>
        </p:spPr>
      </p:pic>
      <p:sp>
        <p:nvSpPr>
          <p:cNvPr id="3" name="TextBox 2"/>
          <p:cNvSpPr txBox="1"/>
          <p:nvPr/>
        </p:nvSpPr>
        <p:spPr>
          <a:xfrm>
            <a:off x="5562600" y="1371600"/>
            <a:ext cx="3352800" cy="1200329"/>
          </a:xfrm>
          <a:prstGeom prst="rect">
            <a:avLst/>
          </a:prstGeom>
          <a:noFill/>
        </p:spPr>
        <p:txBody>
          <a:bodyPr wrap="square" rtlCol="0">
            <a:spAutoFit/>
          </a:bodyPr>
          <a:lstStyle/>
          <a:p>
            <a:r>
              <a:rPr lang="en-AU" sz="3600" b="1" dirty="0" smtClean="0">
                <a:solidFill>
                  <a:srgbClr val="FFFF00"/>
                </a:solidFill>
              </a:rPr>
              <a:t>UK 2008 ESL teaching</a:t>
            </a:r>
            <a:endParaRPr lang="en-AU" sz="36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_1286.JPG"/>
          <p:cNvPicPr>
            <a:picLocks noChangeAspect="1"/>
          </p:cNvPicPr>
          <p:nvPr/>
        </p:nvPicPr>
        <p:blipFill>
          <a:blip r:embed="rId3" cstate="print"/>
          <a:stretch>
            <a:fillRect/>
          </a:stretch>
        </p:blipFill>
        <p:spPr>
          <a:xfrm>
            <a:off x="228599" y="534825"/>
            <a:ext cx="8803293" cy="5865974"/>
          </a:xfrm>
          <a:prstGeom prst="rect">
            <a:avLst/>
          </a:prstGeom>
        </p:spPr>
      </p:pic>
      <p:sp>
        <p:nvSpPr>
          <p:cNvPr id="3" name="TextBox 2"/>
          <p:cNvSpPr txBox="1"/>
          <p:nvPr/>
        </p:nvSpPr>
        <p:spPr>
          <a:xfrm>
            <a:off x="1905000" y="3733800"/>
            <a:ext cx="5029200" cy="1200329"/>
          </a:xfrm>
          <a:prstGeom prst="rect">
            <a:avLst/>
          </a:prstGeom>
          <a:solidFill>
            <a:schemeClr val="lt1"/>
          </a:solidFill>
        </p:spPr>
        <p:txBody>
          <a:bodyPr wrap="square" rtlCol="0">
            <a:spAutoFit/>
          </a:bodyPr>
          <a:lstStyle/>
          <a:p>
            <a:r>
              <a:rPr lang="en-AU" sz="3600" b="1" dirty="0" smtClean="0">
                <a:solidFill>
                  <a:srgbClr val="FF0000"/>
                </a:solidFill>
              </a:rPr>
              <a:t>Saudi Arabia 2009 Foundation Coordinator</a:t>
            </a:r>
            <a:endParaRPr lang="en-AU" sz="36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G learner centred logo.jpg"/>
          <p:cNvPicPr>
            <a:picLocks noChangeAspect="1"/>
          </p:cNvPicPr>
          <p:nvPr/>
        </p:nvPicPr>
        <p:blipFill>
          <a:blip r:embed="rId3" cstate="print"/>
          <a:stretch>
            <a:fillRect/>
          </a:stretch>
        </p:blipFill>
        <p:spPr>
          <a:xfrm>
            <a:off x="0" y="0"/>
            <a:ext cx="9144000" cy="6858000"/>
          </a:xfrm>
          <a:prstGeom prst="rect">
            <a:avLst/>
          </a:prstGeom>
        </p:spPr>
      </p:pic>
      <p:sp>
        <p:nvSpPr>
          <p:cNvPr id="3" name="TextBox 2"/>
          <p:cNvSpPr txBox="1"/>
          <p:nvPr/>
        </p:nvSpPr>
        <p:spPr>
          <a:xfrm>
            <a:off x="685800" y="4191000"/>
            <a:ext cx="8229600" cy="1446550"/>
          </a:xfrm>
          <a:prstGeom prst="rect">
            <a:avLst/>
          </a:prstGeom>
          <a:noFill/>
        </p:spPr>
        <p:txBody>
          <a:bodyPr wrap="square" rtlCol="0">
            <a:spAutoFit/>
          </a:bodyPr>
          <a:lstStyle/>
          <a:p>
            <a:r>
              <a:rPr lang="en-AU" sz="4400" b="1" dirty="0" smtClean="0">
                <a:solidFill>
                  <a:srgbClr val="FFFF00"/>
                </a:solidFill>
              </a:rPr>
              <a:t>Malaysia 2011                               English Language Training Fellow</a:t>
            </a:r>
            <a:endParaRPr lang="en-AU" sz="44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_0030.JPG"/>
          <p:cNvPicPr>
            <a:picLocks noChangeAspect="1"/>
          </p:cNvPicPr>
          <p:nvPr/>
        </p:nvPicPr>
        <p:blipFill>
          <a:blip r:embed="rId3" cstate="print"/>
          <a:stretch>
            <a:fillRect/>
          </a:stretch>
        </p:blipFill>
        <p:spPr>
          <a:xfrm>
            <a:off x="228600" y="0"/>
            <a:ext cx="8915400" cy="6686551"/>
          </a:xfrm>
          <a:prstGeom prst="rect">
            <a:avLst/>
          </a:prstGeom>
        </p:spPr>
      </p:pic>
      <p:sp>
        <p:nvSpPr>
          <p:cNvPr id="4" name="TextBox 3"/>
          <p:cNvSpPr txBox="1"/>
          <p:nvPr/>
        </p:nvSpPr>
        <p:spPr>
          <a:xfrm>
            <a:off x="2133600" y="5257800"/>
            <a:ext cx="6324600" cy="1200329"/>
          </a:xfrm>
          <a:prstGeom prst="rect">
            <a:avLst/>
          </a:prstGeom>
          <a:solidFill>
            <a:schemeClr val="bg1"/>
          </a:solidFill>
        </p:spPr>
        <p:txBody>
          <a:bodyPr wrap="square" rtlCol="0">
            <a:spAutoFit/>
          </a:bodyPr>
          <a:lstStyle/>
          <a:p>
            <a:r>
              <a:rPr lang="en-AU" sz="3600" b="1" dirty="0" smtClean="0">
                <a:solidFill>
                  <a:srgbClr val="FFFF00"/>
                </a:solidFill>
                <a:latin typeface="Corbel" pitchFamily="34" charset="0"/>
              </a:rPr>
              <a:t>Australia 1974-77 &amp; 1990-2004 school teaching</a:t>
            </a:r>
            <a:endParaRPr lang="en-AU" sz="3600" b="1" dirty="0">
              <a:solidFill>
                <a:srgbClr val="FFFF00"/>
              </a:solidFill>
              <a:latin typeface="Corbe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  Accountability</a:t>
            </a:r>
            <a:endParaRPr lang="en-AU" sz="2400" b="1" dirty="0">
              <a:solidFill>
                <a:srgbClr val="7030A0"/>
              </a:solidFill>
            </a:endParaRPr>
          </a:p>
        </p:txBody>
      </p:sp>
      <p:sp>
        <p:nvSpPr>
          <p:cNvPr id="14" name="TextBox 13"/>
          <p:cNvSpPr txBox="1"/>
          <p:nvPr/>
        </p:nvSpPr>
        <p:spPr>
          <a:xfrm>
            <a:off x="533400" y="16002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2.  Smoking</a:t>
            </a:r>
            <a:endParaRPr lang="en-AU" sz="2400" b="1" dirty="0">
              <a:solidFill>
                <a:srgbClr val="7030A0"/>
              </a:solidFill>
            </a:endParaRPr>
          </a:p>
        </p:txBody>
      </p:sp>
      <p:sp>
        <p:nvSpPr>
          <p:cNvPr id="15" name="TextBox 14"/>
          <p:cNvSpPr txBox="1"/>
          <p:nvPr/>
        </p:nvSpPr>
        <p:spPr>
          <a:xfrm>
            <a:off x="533400" y="21336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3.  Registration and Qualification</a:t>
            </a:r>
            <a:endParaRPr lang="en-AU" sz="2400" b="1" dirty="0">
              <a:solidFill>
                <a:srgbClr val="7030A0"/>
              </a:solidFill>
            </a:endParaRPr>
          </a:p>
        </p:txBody>
      </p:sp>
      <p:sp>
        <p:nvSpPr>
          <p:cNvPr id="16" name="TextBox 15"/>
          <p:cNvSpPr txBox="1"/>
          <p:nvPr/>
        </p:nvSpPr>
        <p:spPr>
          <a:xfrm>
            <a:off x="533400" y="26670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4.  Curriculum Framework</a:t>
            </a:r>
            <a:endParaRPr lang="en-AU" sz="2400" b="1" dirty="0">
              <a:solidFill>
                <a:srgbClr val="7030A0"/>
              </a:solidFill>
            </a:endParaRPr>
          </a:p>
        </p:txBody>
      </p:sp>
      <p:sp>
        <p:nvSpPr>
          <p:cNvPr id="17" name="TextBox 16"/>
          <p:cNvSpPr txBox="1"/>
          <p:nvPr/>
        </p:nvSpPr>
        <p:spPr>
          <a:xfrm>
            <a:off x="533400" y="32004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5.  Reporting and Assessment</a:t>
            </a:r>
            <a:endParaRPr lang="en-AU" sz="2400" b="1" dirty="0">
              <a:solidFill>
                <a:srgbClr val="7030A0"/>
              </a:solidFill>
            </a:endParaRPr>
          </a:p>
        </p:txBody>
      </p:sp>
      <p:sp>
        <p:nvSpPr>
          <p:cNvPr id="18" name="TextBox 17"/>
          <p:cNvSpPr txBox="1"/>
          <p:nvPr/>
        </p:nvSpPr>
        <p:spPr>
          <a:xfrm>
            <a:off x="533400" y="3733800"/>
            <a:ext cx="7924800" cy="461665"/>
          </a:xfrm>
          <a:prstGeom prst="rect">
            <a:avLst/>
          </a:prstGeom>
          <a:noFill/>
          <a:ln>
            <a:solidFill>
              <a:schemeClr val="accent2"/>
            </a:solidFill>
          </a:ln>
        </p:spPr>
        <p:txBody>
          <a:bodyPr wrap="square" rtlCol="0">
            <a:spAutoFit/>
          </a:bodyPr>
          <a:lstStyle/>
          <a:p>
            <a:r>
              <a:rPr lang="en-AU" sz="2400" b="1" dirty="0" smtClean="0">
                <a:solidFill>
                  <a:srgbClr val="7030A0"/>
                </a:solidFill>
              </a:rPr>
              <a:t>6.</a:t>
            </a:r>
            <a:r>
              <a:rPr lang="en-US" sz="2400" b="1" dirty="0" smtClean="0">
                <a:solidFill>
                  <a:srgbClr val="7030A0"/>
                </a:solidFill>
              </a:rPr>
              <a:t> Gender Ratios</a:t>
            </a:r>
            <a:r>
              <a:rPr lang="en-AU" sz="2400" b="1" dirty="0" smtClean="0">
                <a:solidFill>
                  <a:srgbClr val="7030A0"/>
                </a:solidFill>
              </a:rPr>
              <a:t>  </a:t>
            </a:r>
            <a:endParaRPr lang="en-AU" sz="2400" b="1" dirty="0">
              <a:solidFill>
                <a:srgbClr val="7030A0"/>
              </a:solidFill>
            </a:endParaRPr>
          </a:p>
        </p:txBody>
      </p:sp>
      <p:sp>
        <p:nvSpPr>
          <p:cNvPr id="19" name="TextBox 18"/>
          <p:cNvSpPr txBox="1"/>
          <p:nvPr/>
        </p:nvSpPr>
        <p:spPr>
          <a:xfrm>
            <a:off x="533400" y="42672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7. Customer Focus</a:t>
            </a:r>
            <a:endParaRPr lang="en-AU" sz="2400" b="1" dirty="0">
              <a:solidFill>
                <a:srgbClr val="7030A0"/>
              </a:solidFill>
            </a:endParaRPr>
          </a:p>
        </p:txBody>
      </p:sp>
      <p:sp>
        <p:nvSpPr>
          <p:cNvPr id="20" name="TextBox 19"/>
          <p:cNvSpPr txBox="1"/>
          <p:nvPr/>
        </p:nvSpPr>
        <p:spPr>
          <a:xfrm>
            <a:off x="533400" y="48006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8.  Educational Funding</a:t>
            </a:r>
            <a:endParaRPr lang="en-AU" sz="2400" b="1" dirty="0">
              <a:solidFill>
                <a:srgbClr val="7030A0"/>
              </a:solidFill>
            </a:endParaRPr>
          </a:p>
        </p:txBody>
      </p:sp>
      <p:sp>
        <p:nvSpPr>
          <p:cNvPr id="21" name="TextBox 20"/>
          <p:cNvSpPr txBox="1"/>
          <p:nvPr/>
        </p:nvSpPr>
        <p:spPr>
          <a:xfrm>
            <a:off x="533400" y="53340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9.  School Autonomy</a:t>
            </a:r>
            <a:endParaRPr lang="en-AU" sz="2400" b="1" dirty="0">
              <a:solidFill>
                <a:srgbClr val="7030A0"/>
              </a:solidFill>
            </a:endParaRPr>
          </a:p>
        </p:txBody>
      </p:sp>
      <p:sp>
        <p:nvSpPr>
          <p:cNvPr id="23" name="Rectangle 22"/>
          <p:cNvSpPr/>
          <p:nvPr/>
        </p:nvSpPr>
        <p:spPr>
          <a:xfrm>
            <a:off x="838200" y="228600"/>
            <a:ext cx="7941341" cy="646331"/>
          </a:xfrm>
          <a:prstGeom prst="rect">
            <a:avLst/>
          </a:prstGeom>
        </p:spPr>
        <p:txBody>
          <a:bodyPr wrap="none">
            <a:spAutoFit/>
          </a:bodyPr>
          <a:lstStyle/>
          <a:p>
            <a:r>
              <a:rPr lang="en-US" sz="3600" b="1" dirty="0" smtClean="0">
                <a:solidFill>
                  <a:srgbClr val="0070C0"/>
                </a:solidFill>
              </a:rPr>
              <a:t>The “New” Australian Education in 1990</a:t>
            </a:r>
          </a:p>
        </p:txBody>
      </p:sp>
      <p:sp>
        <p:nvSpPr>
          <p:cNvPr id="24" name="TextBox 23"/>
          <p:cNvSpPr txBox="1"/>
          <p:nvPr/>
        </p:nvSpPr>
        <p:spPr>
          <a:xfrm>
            <a:off x="533400" y="58674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10.  Student Individual Differences</a:t>
            </a:r>
            <a:endParaRPr lang="en-AU" sz="2400" b="1" dirty="0">
              <a:solidFill>
                <a:srgbClr val="7030A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gtEl>
                                        <p:attrNameLst>
                                          <p:attrName>ppt_x</p:attrName>
                                          <p:attrName>ppt_y</p:attrName>
                                        </p:attrNameLst>
                                      </p:cBhvr>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4"/>
                                        </p:tgtEl>
                                        <p:attrNameLst>
                                          <p:attrName>ppt_x</p:attrName>
                                          <p:attrName>ppt_y</p:attrName>
                                        </p:attrNameLst>
                                      </p:cBhvr>
                                    </p:animMotion>
                                    <p:animRot by="1500000">
                                      <p:cBhvr>
                                        <p:cTn id="15" dur="125" fill="hold">
                                          <p:stCondLst>
                                            <p:cond delay="0"/>
                                          </p:stCondLst>
                                        </p:cTn>
                                        <p:tgtEl>
                                          <p:spTgt spid="14"/>
                                        </p:tgtEl>
                                        <p:attrNameLst>
                                          <p:attrName>r</p:attrName>
                                        </p:attrNameLst>
                                      </p:cBhvr>
                                    </p:animRot>
                                    <p:animRot by="-1500000">
                                      <p:cBhvr>
                                        <p:cTn id="16" dur="125" fill="hold">
                                          <p:stCondLst>
                                            <p:cond delay="125"/>
                                          </p:stCondLst>
                                        </p:cTn>
                                        <p:tgtEl>
                                          <p:spTgt spid="14"/>
                                        </p:tgtEl>
                                        <p:attrNameLst>
                                          <p:attrName>r</p:attrName>
                                        </p:attrNameLst>
                                      </p:cBhvr>
                                    </p:animRot>
                                    <p:animRot by="-1500000">
                                      <p:cBhvr>
                                        <p:cTn id="17" dur="125" fill="hold">
                                          <p:stCondLst>
                                            <p:cond delay="250"/>
                                          </p:stCondLst>
                                        </p:cTn>
                                        <p:tgtEl>
                                          <p:spTgt spid="14"/>
                                        </p:tgtEl>
                                        <p:attrNameLst>
                                          <p:attrName>r</p:attrName>
                                        </p:attrNameLst>
                                      </p:cBhvr>
                                    </p:animRot>
                                    <p:animRot by="1500000">
                                      <p:cBhvr>
                                        <p:cTn id="18" dur="125" fill="hold">
                                          <p:stCondLst>
                                            <p:cond delay="375"/>
                                          </p:stCondLst>
                                        </p:cTn>
                                        <p:tgtEl>
                                          <p:spTgt spid="1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5"/>
                                        </p:tgtEl>
                                        <p:attrNameLst>
                                          <p:attrName>ppt_x</p:attrName>
                                          <p:attrName>ppt_y</p:attrName>
                                        </p:attrNameLst>
                                      </p:cBhvr>
                                    </p:animMotion>
                                    <p:animRot by="1500000">
                                      <p:cBhvr>
                                        <p:cTn id="23" dur="125" fill="hold">
                                          <p:stCondLst>
                                            <p:cond delay="0"/>
                                          </p:stCondLst>
                                        </p:cTn>
                                        <p:tgtEl>
                                          <p:spTgt spid="15"/>
                                        </p:tgtEl>
                                        <p:attrNameLst>
                                          <p:attrName>r</p:attrName>
                                        </p:attrNameLst>
                                      </p:cBhvr>
                                    </p:animRot>
                                    <p:animRot by="-1500000">
                                      <p:cBhvr>
                                        <p:cTn id="24" dur="125" fill="hold">
                                          <p:stCondLst>
                                            <p:cond delay="125"/>
                                          </p:stCondLst>
                                        </p:cTn>
                                        <p:tgtEl>
                                          <p:spTgt spid="15"/>
                                        </p:tgtEl>
                                        <p:attrNameLst>
                                          <p:attrName>r</p:attrName>
                                        </p:attrNameLst>
                                      </p:cBhvr>
                                    </p:animRot>
                                    <p:animRot by="-1500000">
                                      <p:cBhvr>
                                        <p:cTn id="25" dur="125" fill="hold">
                                          <p:stCondLst>
                                            <p:cond delay="250"/>
                                          </p:stCondLst>
                                        </p:cTn>
                                        <p:tgtEl>
                                          <p:spTgt spid="15"/>
                                        </p:tgtEl>
                                        <p:attrNameLst>
                                          <p:attrName>r</p:attrName>
                                        </p:attrNameLst>
                                      </p:cBhvr>
                                    </p:animRot>
                                    <p:animRot by="1500000">
                                      <p:cBhvr>
                                        <p:cTn id="26" dur="125" fill="hold">
                                          <p:stCondLst>
                                            <p:cond delay="375"/>
                                          </p:stCondLst>
                                        </p:cTn>
                                        <p:tgtEl>
                                          <p:spTgt spid="1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6"/>
                                        </p:tgtEl>
                                        <p:attrNameLst>
                                          <p:attrName>ppt_x</p:attrName>
                                          <p:attrName>ppt_y</p:attrName>
                                        </p:attrNameLst>
                                      </p:cBhvr>
                                    </p:animMotion>
                                    <p:animRot by="1500000">
                                      <p:cBhvr>
                                        <p:cTn id="31" dur="125" fill="hold">
                                          <p:stCondLst>
                                            <p:cond delay="0"/>
                                          </p:stCondLst>
                                        </p:cTn>
                                        <p:tgtEl>
                                          <p:spTgt spid="16"/>
                                        </p:tgtEl>
                                        <p:attrNameLst>
                                          <p:attrName>r</p:attrName>
                                        </p:attrNameLst>
                                      </p:cBhvr>
                                    </p:animRot>
                                    <p:animRot by="-1500000">
                                      <p:cBhvr>
                                        <p:cTn id="32" dur="125" fill="hold">
                                          <p:stCondLst>
                                            <p:cond delay="125"/>
                                          </p:stCondLst>
                                        </p:cTn>
                                        <p:tgtEl>
                                          <p:spTgt spid="16"/>
                                        </p:tgtEl>
                                        <p:attrNameLst>
                                          <p:attrName>r</p:attrName>
                                        </p:attrNameLst>
                                      </p:cBhvr>
                                    </p:animRot>
                                    <p:animRot by="-1500000">
                                      <p:cBhvr>
                                        <p:cTn id="33" dur="125" fill="hold">
                                          <p:stCondLst>
                                            <p:cond delay="250"/>
                                          </p:stCondLst>
                                        </p:cTn>
                                        <p:tgtEl>
                                          <p:spTgt spid="16"/>
                                        </p:tgtEl>
                                        <p:attrNameLst>
                                          <p:attrName>r</p:attrName>
                                        </p:attrNameLst>
                                      </p:cBhvr>
                                    </p:animRot>
                                    <p:animRot by="1500000">
                                      <p:cBhvr>
                                        <p:cTn id="34" dur="125" fill="hold">
                                          <p:stCondLst>
                                            <p:cond delay="375"/>
                                          </p:stCondLst>
                                        </p:cTn>
                                        <p:tgtEl>
                                          <p:spTgt spid="1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7"/>
                                        </p:tgtEl>
                                        <p:attrNameLst>
                                          <p:attrName>ppt_x</p:attrName>
                                          <p:attrName>ppt_y</p:attrName>
                                        </p:attrNameLst>
                                      </p:cBhvr>
                                    </p:animMotion>
                                    <p:animRot by="1500000">
                                      <p:cBhvr>
                                        <p:cTn id="39" dur="125" fill="hold">
                                          <p:stCondLst>
                                            <p:cond delay="0"/>
                                          </p:stCondLst>
                                        </p:cTn>
                                        <p:tgtEl>
                                          <p:spTgt spid="17"/>
                                        </p:tgtEl>
                                        <p:attrNameLst>
                                          <p:attrName>r</p:attrName>
                                        </p:attrNameLst>
                                      </p:cBhvr>
                                    </p:animRot>
                                    <p:animRot by="-1500000">
                                      <p:cBhvr>
                                        <p:cTn id="40" dur="125" fill="hold">
                                          <p:stCondLst>
                                            <p:cond delay="125"/>
                                          </p:stCondLst>
                                        </p:cTn>
                                        <p:tgtEl>
                                          <p:spTgt spid="17"/>
                                        </p:tgtEl>
                                        <p:attrNameLst>
                                          <p:attrName>r</p:attrName>
                                        </p:attrNameLst>
                                      </p:cBhvr>
                                    </p:animRot>
                                    <p:animRot by="-1500000">
                                      <p:cBhvr>
                                        <p:cTn id="41" dur="125" fill="hold">
                                          <p:stCondLst>
                                            <p:cond delay="250"/>
                                          </p:stCondLst>
                                        </p:cTn>
                                        <p:tgtEl>
                                          <p:spTgt spid="17"/>
                                        </p:tgtEl>
                                        <p:attrNameLst>
                                          <p:attrName>r</p:attrName>
                                        </p:attrNameLst>
                                      </p:cBhvr>
                                    </p:animRot>
                                    <p:animRot by="1500000">
                                      <p:cBhvr>
                                        <p:cTn id="42" dur="125" fill="hold">
                                          <p:stCondLst>
                                            <p:cond delay="375"/>
                                          </p:stCondLst>
                                        </p:cTn>
                                        <p:tgtEl>
                                          <p:spTgt spid="1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18"/>
                                        </p:tgtEl>
                                        <p:attrNameLst>
                                          <p:attrName>ppt_x</p:attrName>
                                          <p:attrName>ppt_y</p:attrName>
                                        </p:attrNameLst>
                                      </p:cBhvr>
                                    </p:animMotion>
                                    <p:animRot by="1500000">
                                      <p:cBhvr>
                                        <p:cTn id="47" dur="125" fill="hold">
                                          <p:stCondLst>
                                            <p:cond delay="0"/>
                                          </p:stCondLst>
                                        </p:cTn>
                                        <p:tgtEl>
                                          <p:spTgt spid="18"/>
                                        </p:tgtEl>
                                        <p:attrNameLst>
                                          <p:attrName>r</p:attrName>
                                        </p:attrNameLst>
                                      </p:cBhvr>
                                    </p:animRot>
                                    <p:animRot by="-1500000">
                                      <p:cBhvr>
                                        <p:cTn id="48" dur="125" fill="hold">
                                          <p:stCondLst>
                                            <p:cond delay="125"/>
                                          </p:stCondLst>
                                        </p:cTn>
                                        <p:tgtEl>
                                          <p:spTgt spid="18"/>
                                        </p:tgtEl>
                                        <p:attrNameLst>
                                          <p:attrName>r</p:attrName>
                                        </p:attrNameLst>
                                      </p:cBhvr>
                                    </p:animRot>
                                    <p:animRot by="-1500000">
                                      <p:cBhvr>
                                        <p:cTn id="49" dur="125" fill="hold">
                                          <p:stCondLst>
                                            <p:cond delay="250"/>
                                          </p:stCondLst>
                                        </p:cTn>
                                        <p:tgtEl>
                                          <p:spTgt spid="18"/>
                                        </p:tgtEl>
                                        <p:attrNameLst>
                                          <p:attrName>r</p:attrName>
                                        </p:attrNameLst>
                                      </p:cBhvr>
                                    </p:animRot>
                                    <p:animRot by="1500000">
                                      <p:cBhvr>
                                        <p:cTn id="50" dur="125" fill="hold">
                                          <p:stCondLst>
                                            <p:cond delay="375"/>
                                          </p:stCondLst>
                                        </p:cTn>
                                        <p:tgtEl>
                                          <p:spTgt spid="1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19"/>
                                        </p:tgtEl>
                                        <p:attrNameLst>
                                          <p:attrName>ppt_x</p:attrName>
                                          <p:attrName>ppt_y</p:attrName>
                                        </p:attrNameLst>
                                      </p:cBhvr>
                                    </p:animMotion>
                                    <p:animRot by="1500000">
                                      <p:cBhvr>
                                        <p:cTn id="55" dur="125" fill="hold">
                                          <p:stCondLst>
                                            <p:cond delay="0"/>
                                          </p:stCondLst>
                                        </p:cTn>
                                        <p:tgtEl>
                                          <p:spTgt spid="19"/>
                                        </p:tgtEl>
                                        <p:attrNameLst>
                                          <p:attrName>r</p:attrName>
                                        </p:attrNameLst>
                                      </p:cBhvr>
                                    </p:animRot>
                                    <p:animRot by="-1500000">
                                      <p:cBhvr>
                                        <p:cTn id="56" dur="125" fill="hold">
                                          <p:stCondLst>
                                            <p:cond delay="125"/>
                                          </p:stCondLst>
                                        </p:cTn>
                                        <p:tgtEl>
                                          <p:spTgt spid="19"/>
                                        </p:tgtEl>
                                        <p:attrNameLst>
                                          <p:attrName>r</p:attrName>
                                        </p:attrNameLst>
                                      </p:cBhvr>
                                    </p:animRot>
                                    <p:animRot by="-1500000">
                                      <p:cBhvr>
                                        <p:cTn id="57" dur="125" fill="hold">
                                          <p:stCondLst>
                                            <p:cond delay="250"/>
                                          </p:stCondLst>
                                        </p:cTn>
                                        <p:tgtEl>
                                          <p:spTgt spid="19"/>
                                        </p:tgtEl>
                                        <p:attrNameLst>
                                          <p:attrName>r</p:attrName>
                                        </p:attrNameLst>
                                      </p:cBhvr>
                                    </p:animRot>
                                    <p:animRot by="1500000">
                                      <p:cBhvr>
                                        <p:cTn id="58" dur="125" fill="hold">
                                          <p:stCondLst>
                                            <p:cond delay="375"/>
                                          </p:stCondLst>
                                        </p:cTn>
                                        <p:tgtEl>
                                          <p:spTgt spid="19"/>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20"/>
                                        </p:tgtEl>
                                        <p:attrNameLst>
                                          <p:attrName>ppt_x</p:attrName>
                                          <p:attrName>ppt_y</p:attrName>
                                        </p:attrNameLst>
                                      </p:cBhvr>
                                    </p:animMotion>
                                    <p:animRot by="1500000">
                                      <p:cBhvr>
                                        <p:cTn id="63" dur="125" fill="hold">
                                          <p:stCondLst>
                                            <p:cond delay="0"/>
                                          </p:stCondLst>
                                        </p:cTn>
                                        <p:tgtEl>
                                          <p:spTgt spid="20"/>
                                        </p:tgtEl>
                                        <p:attrNameLst>
                                          <p:attrName>r</p:attrName>
                                        </p:attrNameLst>
                                      </p:cBhvr>
                                    </p:animRot>
                                    <p:animRot by="-1500000">
                                      <p:cBhvr>
                                        <p:cTn id="64" dur="125" fill="hold">
                                          <p:stCondLst>
                                            <p:cond delay="125"/>
                                          </p:stCondLst>
                                        </p:cTn>
                                        <p:tgtEl>
                                          <p:spTgt spid="20"/>
                                        </p:tgtEl>
                                        <p:attrNameLst>
                                          <p:attrName>r</p:attrName>
                                        </p:attrNameLst>
                                      </p:cBhvr>
                                    </p:animRot>
                                    <p:animRot by="-1500000">
                                      <p:cBhvr>
                                        <p:cTn id="65" dur="125" fill="hold">
                                          <p:stCondLst>
                                            <p:cond delay="250"/>
                                          </p:stCondLst>
                                        </p:cTn>
                                        <p:tgtEl>
                                          <p:spTgt spid="20"/>
                                        </p:tgtEl>
                                        <p:attrNameLst>
                                          <p:attrName>r</p:attrName>
                                        </p:attrNameLst>
                                      </p:cBhvr>
                                    </p:animRot>
                                    <p:animRot by="1500000">
                                      <p:cBhvr>
                                        <p:cTn id="66" dur="125" fill="hold">
                                          <p:stCondLst>
                                            <p:cond delay="375"/>
                                          </p:stCondLst>
                                        </p:cTn>
                                        <p:tgtEl>
                                          <p:spTgt spid="20"/>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21"/>
                                        </p:tgtEl>
                                        <p:attrNameLst>
                                          <p:attrName>ppt_x</p:attrName>
                                          <p:attrName>ppt_y</p:attrName>
                                        </p:attrNameLst>
                                      </p:cBhvr>
                                    </p:animMotion>
                                    <p:animRot by="1500000">
                                      <p:cBhvr>
                                        <p:cTn id="71" dur="125" fill="hold">
                                          <p:stCondLst>
                                            <p:cond delay="0"/>
                                          </p:stCondLst>
                                        </p:cTn>
                                        <p:tgtEl>
                                          <p:spTgt spid="21"/>
                                        </p:tgtEl>
                                        <p:attrNameLst>
                                          <p:attrName>r</p:attrName>
                                        </p:attrNameLst>
                                      </p:cBhvr>
                                    </p:animRot>
                                    <p:animRot by="-1500000">
                                      <p:cBhvr>
                                        <p:cTn id="72" dur="125" fill="hold">
                                          <p:stCondLst>
                                            <p:cond delay="125"/>
                                          </p:stCondLst>
                                        </p:cTn>
                                        <p:tgtEl>
                                          <p:spTgt spid="21"/>
                                        </p:tgtEl>
                                        <p:attrNameLst>
                                          <p:attrName>r</p:attrName>
                                        </p:attrNameLst>
                                      </p:cBhvr>
                                    </p:animRot>
                                    <p:animRot by="-1500000">
                                      <p:cBhvr>
                                        <p:cTn id="73" dur="125" fill="hold">
                                          <p:stCondLst>
                                            <p:cond delay="250"/>
                                          </p:stCondLst>
                                        </p:cTn>
                                        <p:tgtEl>
                                          <p:spTgt spid="21"/>
                                        </p:tgtEl>
                                        <p:attrNameLst>
                                          <p:attrName>r</p:attrName>
                                        </p:attrNameLst>
                                      </p:cBhvr>
                                    </p:animRot>
                                    <p:animRot by="1500000">
                                      <p:cBhvr>
                                        <p:cTn id="74" dur="125" fill="hold">
                                          <p:stCondLst>
                                            <p:cond delay="375"/>
                                          </p:stCondLst>
                                        </p:cTn>
                                        <p:tgtEl>
                                          <p:spTgt spid="21"/>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24"/>
                                        </p:tgtEl>
                                        <p:attrNameLst>
                                          <p:attrName>ppt_x</p:attrName>
                                          <p:attrName>ppt_y</p:attrName>
                                        </p:attrNameLst>
                                      </p:cBhvr>
                                    </p:animMotion>
                                    <p:animRot by="1500000">
                                      <p:cBhvr>
                                        <p:cTn id="79" dur="125" fill="hold">
                                          <p:stCondLst>
                                            <p:cond delay="0"/>
                                          </p:stCondLst>
                                        </p:cTn>
                                        <p:tgtEl>
                                          <p:spTgt spid="24"/>
                                        </p:tgtEl>
                                        <p:attrNameLst>
                                          <p:attrName>r</p:attrName>
                                        </p:attrNameLst>
                                      </p:cBhvr>
                                    </p:animRot>
                                    <p:animRot by="-1500000">
                                      <p:cBhvr>
                                        <p:cTn id="80" dur="125" fill="hold">
                                          <p:stCondLst>
                                            <p:cond delay="125"/>
                                          </p:stCondLst>
                                        </p:cTn>
                                        <p:tgtEl>
                                          <p:spTgt spid="24"/>
                                        </p:tgtEl>
                                        <p:attrNameLst>
                                          <p:attrName>r</p:attrName>
                                        </p:attrNameLst>
                                      </p:cBhvr>
                                    </p:animRot>
                                    <p:animRot by="-1500000">
                                      <p:cBhvr>
                                        <p:cTn id="81" dur="125" fill="hold">
                                          <p:stCondLst>
                                            <p:cond delay="250"/>
                                          </p:stCondLst>
                                        </p:cTn>
                                        <p:tgtEl>
                                          <p:spTgt spid="24"/>
                                        </p:tgtEl>
                                        <p:attrNameLst>
                                          <p:attrName>r</p:attrName>
                                        </p:attrNameLst>
                                      </p:cBhvr>
                                    </p:animRot>
                                    <p:animRot by="1500000">
                                      <p:cBhvr>
                                        <p:cTn id="82"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19" grpId="0" animBg="1"/>
      <p:bldP spid="20" grpId="0" animBg="1"/>
      <p:bldP spid="21"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3400" y="10668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11.  National Testing</a:t>
            </a:r>
            <a:endParaRPr lang="en-AU" sz="2400" b="1" dirty="0">
              <a:solidFill>
                <a:srgbClr val="7030A0"/>
              </a:solidFill>
            </a:endParaRPr>
          </a:p>
        </p:txBody>
      </p:sp>
      <p:sp>
        <p:nvSpPr>
          <p:cNvPr id="14" name="TextBox 13"/>
          <p:cNvSpPr txBox="1"/>
          <p:nvPr/>
        </p:nvSpPr>
        <p:spPr>
          <a:xfrm>
            <a:off x="533400" y="16002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12.  Occupational health and Safety</a:t>
            </a:r>
            <a:endParaRPr lang="en-AU" sz="2400" b="1" dirty="0">
              <a:solidFill>
                <a:srgbClr val="7030A0"/>
              </a:solidFill>
            </a:endParaRPr>
          </a:p>
        </p:txBody>
      </p:sp>
      <p:sp>
        <p:nvSpPr>
          <p:cNvPr id="15" name="TextBox 14"/>
          <p:cNvSpPr txBox="1"/>
          <p:nvPr/>
        </p:nvSpPr>
        <p:spPr>
          <a:xfrm>
            <a:off x="533400" y="21336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13.  Educational Theory</a:t>
            </a:r>
            <a:endParaRPr lang="en-AU" sz="2400" b="1" dirty="0">
              <a:solidFill>
                <a:srgbClr val="7030A0"/>
              </a:solidFill>
            </a:endParaRPr>
          </a:p>
        </p:txBody>
      </p:sp>
      <p:sp>
        <p:nvSpPr>
          <p:cNvPr id="16" name="TextBox 15"/>
          <p:cNvSpPr txBox="1"/>
          <p:nvPr/>
        </p:nvSpPr>
        <p:spPr>
          <a:xfrm>
            <a:off x="533400" y="26670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14.  Educational Outsourcing</a:t>
            </a:r>
            <a:endParaRPr lang="en-AU" sz="2400" b="1" dirty="0">
              <a:solidFill>
                <a:srgbClr val="7030A0"/>
              </a:solidFill>
            </a:endParaRPr>
          </a:p>
        </p:txBody>
      </p:sp>
      <p:sp>
        <p:nvSpPr>
          <p:cNvPr id="17" name="TextBox 16"/>
          <p:cNvSpPr txBox="1"/>
          <p:nvPr/>
        </p:nvSpPr>
        <p:spPr>
          <a:xfrm>
            <a:off x="533400" y="32004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15.  Tenure for teachers</a:t>
            </a:r>
            <a:endParaRPr lang="en-AU" sz="2400" b="1" dirty="0">
              <a:solidFill>
                <a:srgbClr val="7030A0"/>
              </a:solidFill>
            </a:endParaRPr>
          </a:p>
        </p:txBody>
      </p:sp>
      <p:sp>
        <p:nvSpPr>
          <p:cNvPr id="18" name="TextBox 17"/>
          <p:cNvSpPr txBox="1"/>
          <p:nvPr/>
        </p:nvSpPr>
        <p:spPr>
          <a:xfrm>
            <a:off x="533400" y="37338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16.  Cost Centres</a:t>
            </a:r>
            <a:endParaRPr lang="en-AU" sz="2400" b="1" dirty="0">
              <a:solidFill>
                <a:srgbClr val="7030A0"/>
              </a:solidFill>
            </a:endParaRPr>
          </a:p>
        </p:txBody>
      </p:sp>
      <p:sp>
        <p:nvSpPr>
          <p:cNvPr id="19" name="TextBox 18"/>
          <p:cNvSpPr txBox="1"/>
          <p:nvPr/>
        </p:nvSpPr>
        <p:spPr>
          <a:xfrm>
            <a:off x="533400" y="41910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17.  New technology</a:t>
            </a:r>
            <a:endParaRPr lang="en-AU" sz="2400" b="1" dirty="0">
              <a:solidFill>
                <a:srgbClr val="7030A0"/>
              </a:solidFill>
            </a:endParaRPr>
          </a:p>
        </p:txBody>
      </p:sp>
      <p:sp>
        <p:nvSpPr>
          <p:cNvPr id="20" name="TextBox 19"/>
          <p:cNvSpPr txBox="1"/>
          <p:nvPr/>
        </p:nvSpPr>
        <p:spPr>
          <a:xfrm>
            <a:off x="533400" y="47244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18.  Class Sizes</a:t>
            </a:r>
            <a:endParaRPr lang="en-AU" sz="2400" b="1" dirty="0">
              <a:solidFill>
                <a:srgbClr val="7030A0"/>
              </a:solidFill>
            </a:endParaRPr>
          </a:p>
        </p:txBody>
      </p:sp>
      <p:sp>
        <p:nvSpPr>
          <p:cNvPr id="21" name="TextBox 20"/>
          <p:cNvSpPr txBox="1"/>
          <p:nvPr/>
        </p:nvSpPr>
        <p:spPr>
          <a:xfrm>
            <a:off x="533400" y="51816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19.  Duties Other Than Teaching</a:t>
            </a:r>
            <a:endParaRPr lang="en-AU" sz="2400" b="1" dirty="0">
              <a:solidFill>
                <a:srgbClr val="7030A0"/>
              </a:solidFill>
            </a:endParaRPr>
          </a:p>
        </p:txBody>
      </p:sp>
      <p:sp>
        <p:nvSpPr>
          <p:cNvPr id="23" name="Rectangle 22"/>
          <p:cNvSpPr/>
          <p:nvPr/>
        </p:nvSpPr>
        <p:spPr>
          <a:xfrm>
            <a:off x="838200" y="228600"/>
            <a:ext cx="7941341" cy="646331"/>
          </a:xfrm>
          <a:prstGeom prst="rect">
            <a:avLst/>
          </a:prstGeom>
        </p:spPr>
        <p:txBody>
          <a:bodyPr wrap="none">
            <a:spAutoFit/>
          </a:bodyPr>
          <a:lstStyle/>
          <a:p>
            <a:r>
              <a:rPr lang="en-US" sz="3600" b="1" dirty="0" smtClean="0">
                <a:solidFill>
                  <a:srgbClr val="0070C0"/>
                </a:solidFill>
              </a:rPr>
              <a:t>The “New” Australian Education in 1990</a:t>
            </a:r>
          </a:p>
        </p:txBody>
      </p:sp>
      <p:sp>
        <p:nvSpPr>
          <p:cNvPr id="24" name="TextBox 23"/>
          <p:cNvSpPr txBox="1"/>
          <p:nvPr/>
        </p:nvSpPr>
        <p:spPr>
          <a:xfrm>
            <a:off x="533400" y="5791200"/>
            <a:ext cx="7924800" cy="461665"/>
          </a:xfrm>
          <a:prstGeom prst="rect">
            <a:avLst/>
          </a:prstGeom>
          <a:noFill/>
          <a:ln>
            <a:solidFill>
              <a:schemeClr val="accent2"/>
            </a:solidFill>
          </a:ln>
        </p:spPr>
        <p:txBody>
          <a:bodyPr wrap="square" rtlCol="0">
            <a:spAutoFit/>
          </a:bodyPr>
          <a:lstStyle/>
          <a:p>
            <a:r>
              <a:rPr lang="en-US" sz="2400" b="1" dirty="0" smtClean="0">
                <a:solidFill>
                  <a:srgbClr val="7030A0"/>
                </a:solidFill>
              </a:rPr>
              <a:t>20.  Professional Development</a:t>
            </a:r>
            <a:endParaRPr lang="en-AU" sz="2400" b="1" dirty="0">
              <a:solidFill>
                <a:srgbClr val="7030A0"/>
              </a:solidFill>
            </a:endParaRPr>
          </a:p>
        </p:txBody>
      </p:sp>
      <p:sp>
        <p:nvSpPr>
          <p:cNvPr id="13" name="Slide Number Placeholder 12"/>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
                                        </p:tgtEl>
                                        <p:attrNameLst>
                                          <p:attrName>ppt_x</p:attrName>
                                          <p:attrName>ppt_y</p:attrName>
                                        </p:attrNameLst>
                                      </p:cBhvr>
                                    </p:animMotion>
                                    <p:animRot by="1500000">
                                      <p:cBhvr>
                                        <p:cTn id="7" dur="125" fill="hold">
                                          <p:stCondLst>
                                            <p:cond delay="0"/>
                                          </p:stCondLst>
                                        </p:cTn>
                                        <p:tgtEl>
                                          <p:spTgt spid="12"/>
                                        </p:tgtEl>
                                        <p:attrNameLst>
                                          <p:attrName>r</p:attrName>
                                        </p:attrNameLst>
                                      </p:cBhvr>
                                    </p:animRot>
                                    <p:animRot by="-1500000">
                                      <p:cBhvr>
                                        <p:cTn id="8" dur="125" fill="hold">
                                          <p:stCondLst>
                                            <p:cond delay="125"/>
                                          </p:stCondLst>
                                        </p:cTn>
                                        <p:tgtEl>
                                          <p:spTgt spid="12"/>
                                        </p:tgtEl>
                                        <p:attrNameLst>
                                          <p:attrName>r</p:attrName>
                                        </p:attrNameLst>
                                      </p:cBhvr>
                                    </p:animRot>
                                    <p:animRot by="-1500000">
                                      <p:cBhvr>
                                        <p:cTn id="9" dur="125" fill="hold">
                                          <p:stCondLst>
                                            <p:cond delay="250"/>
                                          </p:stCondLst>
                                        </p:cTn>
                                        <p:tgtEl>
                                          <p:spTgt spid="12"/>
                                        </p:tgtEl>
                                        <p:attrNameLst>
                                          <p:attrName>r</p:attrName>
                                        </p:attrNameLst>
                                      </p:cBhvr>
                                    </p:animRot>
                                    <p:animRot by="1500000">
                                      <p:cBhvr>
                                        <p:cTn id="10" dur="125" fill="hold">
                                          <p:stCondLst>
                                            <p:cond delay="375"/>
                                          </p:stCondLst>
                                        </p:cTn>
                                        <p:tgtEl>
                                          <p:spTgt spid="1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grpId="0"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14"/>
                                        </p:tgtEl>
                                        <p:attrNameLst>
                                          <p:attrName>ppt_x</p:attrName>
                                          <p:attrName>ppt_y</p:attrName>
                                        </p:attrNameLst>
                                      </p:cBhvr>
                                    </p:animMotion>
                                    <p:animRot by="1500000">
                                      <p:cBhvr>
                                        <p:cTn id="15" dur="125" fill="hold">
                                          <p:stCondLst>
                                            <p:cond delay="0"/>
                                          </p:stCondLst>
                                        </p:cTn>
                                        <p:tgtEl>
                                          <p:spTgt spid="14"/>
                                        </p:tgtEl>
                                        <p:attrNameLst>
                                          <p:attrName>r</p:attrName>
                                        </p:attrNameLst>
                                      </p:cBhvr>
                                    </p:animRot>
                                    <p:animRot by="-1500000">
                                      <p:cBhvr>
                                        <p:cTn id="16" dur="125" fill="hold">
                                          <p:stCondLst>
                                            <p:cond delay="125"/>
                                          </p:stCondLst>
                                        </p:cTn>
                                        <p:tgtEl>
                                          <p:spTgt spid="14"/>
                                        </p:tgtEl>
                                        <p:attrNameLst>
                                          <p:attrName>r</p:attrName>
                                        </p:attrNameLst>
                                      </p:cBhvr>
                                    </p:animRot>
                                    <p:animRot by="-1500000">
                                      <p:cBhvr>
                                        <p:cTn id="17" dur="125" fill="hold">
                                          <p:stCondLst>
                                            <p:cond delay="250"/>
                                          </p:stCondLst>
                                        </p:cTn>
                                        <p:tgtEl>
                                          <p:spTgt spid="14"/>
                                        </p:tgtEl>
                                        <p:attrNameLst>
                                          <p:attrName>r</p:attrName>
                                        </p:attrNameLst>
                                      </p:cBhvr>
                                    </p:animRot>
                                    <p:animRot by="1500000">
                                      <p:cBhvr>
                                        <p:cTn id="18" dur="125" fill="hold">
                                          <p:stCondLst>
                                            <p:cond delay="375"/>
                                          </p:stCondLst>
                                        </p:cTn>
                                        <p:tgtEl>
                                          <p:spTgt spid="1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4" presetClass="emph" presetSubtype="0" fill="hold" grpId="0" nodeType="clickEffect">
                                  <p:stCondLst>
                                    <p:cond delay="0"/>
                                  </p:stCondLst>
                                  <p:iterate type="lt">
                                    <p:tmPct val="10000"/>
                                  </p:iterate>
                                  <p:childTnLst>
                                    <p:animMotion origin="layout" path="M 0.0 0.0 L 0.0 -0.07213" pathEditMode="relative" ptsTypes="">
                                      <p:cBhvr>
                                        <p:cTn id="22" dur="250" accel="50000" decel="50000" autoRev="1" fill="hold">
                                          <p:stCondLst>
                                            <p:cond delay="0"/>
                                          </p:stCondLst>
                                        </p:cTn>
                                        <p:tgtEl>
                                          <p:spTgt spid="15"/>
                                        </p:tgtEl>
                                        <p:attrNameLst>
                                          <p:attrName>ppt_x</p:attrName>
                                          <p:attrName>ppt_y</p:attrName>
                                        </p:attrNameLst>
                                      </p:cBhvr>
                                    </p:animMotion>
                                    <p:animRot by="1500000">
                                      <p:cBhvr>
                                        <p:cTn id="23" dur="125" fill="hold">
                                          <p:stCondLst>
                                            <p:cond delay="0"/>
                                          </p:stCondLst>
                                        </p:cTn>
                                        <p:tgtEl>
                                          <p:spTgt spid="15"/>
                                        </p:tgtEl>
                                        <p:attrNameLst>
                                          <p:attrName>r</p:attrName>
                                        </p:attrNameLst>
                                      </p:cBhvr>
                                    </p:animRot>
                                    <p:animRot by="-1500000">
                                      <p:cBhvr>
                                        <p:cTn id="24" dur="125" fill="hold">
                                          <p:stCondLst>
                                            <p:cond delay="125"/>
                                          </p:stCondLst>
                                        </p:cTn>
                                        <p:tgtEl>
                                          <p:spTgt spid="15"/>
                                        </p:tgtEl>
                                        <p:attrNameLst>
                                          <p:attrName>r</p:attrName>
                                        </p:attrNameLst>
                                      </p:cBhvr>
                                    </p:animRot>
                                    <p:animRot by="-1500000">
                                      <p:cBhvr>
                                        <p:cTn id="25" dur="125" fill="hold">
                                          <p:stCondLst>
                                            <p:cond delay="250"/>
                                          </p:stCondLst>
                                        </p:cTn>
                                        <p:tgtEl>
                                          <p:spTgt spid="15"/>
                                        </p:tgtEl>
                                        <p:attrNameLst>
                                          <p:attrName>r</p:attrName>
                                        </p:attrNameLst>
                                      </p:cBhvr>
                                    </p:animRot>
                                    <p:animRot by="1500000">
                                      <p:cBhvr>
                                        <p:cTn id="26" dur="125" fill="hold">
                                          <p:stCondLst>
                                            <p:cond delay="375"/>
                                          </p:stCondLst>
                                        </p:cTn>
                                        <p:tgtEl>
                                          <p:spTgt spid="15"/>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4" presetClass="emph" presetSubtype="0" fill="hold" grpId="0" nodeType="clickEffect">
                                  <p:stCondLst>
                                    <p:cond delay="0"/>
                                  </p:stCondLst>
                                  <p:iterate type="lt">
                                    <p:tmPct val="10000"/>
                                  </p:iterate>
                                  <p:childTnLst>
                                    <p:animMotion origin="layout" path="M 0.0 0.0 L 0.0 -0.07213" pathEditMode="relative" ptsTypes="">
                                      <p:cBhvr>
                                        <p:cTn id="30" dur="250" accel="50000" decel="50000" autoRev="1" fill="hold">
                                          <p:stCondLst>
                                            <p:cond delay="0"/>
                                          </p:stCondLst>
                                        </p:cTn>
                                        <p:tgtEl>
                                          <p:spTgt spid="16"/>
                                        </p:tgtEl>
                                        <p:attrNameLst>
                                          <p:attrName>ppt_x</p:attrName>
                                          <p:attrName>ppt_y</p:attrName>
                                        </p:attrNameLst>
                                      </p:cBhvr>
                                    </p:animMotion>
                                    <p:animRot by="1500000">
                                      <p:cBhvr>
                                        <p:cTn id="31" dur="125" fill="hold">
                                          <p:stCondLst>
                                            <p:cond delay="0"/>
                                          </p:stCondLst>
                                        </p:cTn>
                                        <p:tgtEl>
                                          <p:spTgt spid="16"/>
                                        </p:tgtEl>
                                        <p:attrNameLst>
                                          <p:attrName>r</p:attrName>
                                        </p:attrNameLst>
                                      </p:cBhvr>
                                    </p:animRot>
                                    <p:animRot by="-1500000">
                                      <p:cBhvr>
                                        <p:cTn id="32" dur="125" fill="hold">
                                          <p:stCondLst>
                                            <p:cond delay="125"/>
                                          </p:stCondLst>
                                        </p:cTn>
                                        <p:tgtEl>
                                          <p:spTgt spid="16"/>
                                        </p:tgtEl>
                                        <p:attrNameLst>
                                          <p:attrName>r</p:attrName>
                                        </p:attrNameLst>
                                      </p:cBhvr>
                                    </p:animRot>
                                    <p:animRot by="-1500000">
                                      <p:cBhvr>
                                        <p:cTn id="33" dur="125" fill="hold">
                                          <p:stCondLst>
                                            <p:cond delay="250"/>
                                          </p:stCondLst>
                                        </p:cTn>
                                        <p:tgtEl>
                                          <p:spTgt spid="16"/>
                                        </p:tgtEl>
                                        <p:attrNameLst>
                                          <p:attrName>r</p:attrName>
                                        </p:attrNameLst>
                                      </p:cBhvr>
                                    </p:animRot>
                                    <p:animRot by="1500000">
                                      <p:cBhvr>
                                        <p:cTn id="34" dur="125" fill="hold">
                                          <p:stCondLst>
                                            <p:cond delay="375"/>
                                          </p:stCondLst>
                                        </p:cTn>
                                        <p:tgtEl>
                                          <p:spTgt spid="1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4" presetClass="emph" presetSubtype="0" fill="hold" grpId="0" nodeType="click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17"/>
                                        </p:tgtEl>
                                        <p:attrNameLst>
                                          <p:attrName>ppt_x</p:attrName>
                                          <p:attrName>ppt_y</p:attrName>
                                        </p:attrNameLst>
                                      </p:cBhvr>
                                    </p:animMotion>
                                    <p:animRot by="1500000">
                                      <p:cBhvr>
                                        <p:cTn id="39" dur="125" fill="hold">
                                          <p:stCondLst>
                                            <p:cond delay="0"/>
                                          </p:stCondLst>
                                        </p:cTn>
                                        <p:tgtEl>
                                          <p:spTgt spid="17"/>
                                        </p:tgtEl>
                                        <p:attrNameLst>
                                          <p:attrName>r</p:attrName>
                                        </p:attrNameLst>
                                      </p:cBhvr>
                                    </p:animRot>
                                    <p:animRot by="-1500000">
                                      <p:cBhvr>
                                        <p:cTn id="40" dur="125" fill="hold">
                                          <p:stCondLst>
                                            <p:cond delay="125"/>
                                          </p:stCondLst>
                                        </p:cTn>
                                        <p:tgtEl>
                                          <p:spTgt spid="17"/>
                                        </p:tgtEl>
                                        <p:attrNameLst>
                                          <p:attrName>r</p:attrName>
                                        </p:attrNameLst>
                                      </p:cBhvr>
                                    </p:animRot>
                                    <p:animRot by="-1500000">
                                      <p:cBhvr>
                                        <p:cTn id="41" dur="125" fill="hold">
                                          <p:stCondLst>
                                            <p:cond delay="250"/>
                                          </p:stCondLst>
                                        </p:cTn>
                                        <p:tgtEl>
                                          <p:spTgt spid="17"/>
                                        </p:tgtEl>
                                        <p:attrNameLst>
                                          <p:attrName>r</p:attrName>
                                        </p:attrNameLst>
                                      </p:cBhvr>
                                    </p:animRot>
                                    <p:animRot by="1500000">
                                      <p:cBhvr>
                                        <p:cTn id="42" dur="125" fill="hold">
                                          <p:stCondLst>
                                            <p:cond delay="375"/>
                                          </p:stCondLst>
                                        </p:cTn>
                                        <p:tgtEl>
                                          <p:spTgt spid="1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34" presetClass="emph" presetSubtype="0" fill="hold" grpId="0" nodeType="clickEffect">
                                  <p:stCondLst>
                                    <p:cond delay="0"/>
                                  </p:stCondLst>
                                  <p:iterate type="lt">
                                    <p:tmPct val="10000"/>
                                  </p:iterate>
                                  <p:childTnLst>
                                    <p:animMotion origin="layout" path="M 0.0 0.0 L 0.0 -0.07213" pathEditMode="relative" ptsTypes="">
                                      <p:cBhvr>
                                        <p:cTn id="46" dur="250" accel="50000" decel="50000" autoRev="1" fill="hold">
                                          <p:stCondLst>
                                            <p:cond delay="0"/>
                                          </p:stCondLst>
                                        </p:cTn>
                                        <p:tgtEl>
                                          <p:spTgt spid="18"/>
                                        </p:tgtEl>
                                        <p:attrNameLst>
                                          <p:attrName>ppt_x</p:attrName>
                                          <p:attrName>ppt_y</p:attrName>
                                        </p:attrNameLst>
                                      </p:cBhvr>
                                    </p:animMotion>
                                    <p:animRot by="1500000">
                                      <p:cBhvr>
                                        <p:cTn id="47" dur="125" fill="hold">
                                          <p:stCondLst>
                                            <p:cond delay="0"/>
                                          </p:stCondLst>
                                        </p:cTn>
                                        <p:tgtEl>
                                          <p:spTgt spid="18"/>
                                        </p:tgtEl>
                                        <p:attrNameLst>
                                          <p:attrName>r</p:attrName>
                                        </p:attrNameLst>
                                      </p:cBhvr>
                                    </p:animRot>
                                    <p:animRot by="-1500000">
                                      <p:cBhvr>
                                        <p:cTn id="48" dur="125" fill="hold">
                                          <p:stCondLst>
                                            <p:cond delay="125"/>
                                          </p:stCondLst>
                                        </p:cTn>
                                        <p:tgtEl>
                                          <p:spTgt spid="18"/>
                                        </p:tgtEl>
                                        <p:attrNameLst>
                                          <p:attrName>r</p:attrName>
                                        </p:attrNameLst>
                                      </p:cBhvr>
                                    </p:animRot>
                                    <p:animRot by="-1500000">
                                      <p:cBhvr>
                                        <p:cTn id="49" dur="125" fill="hold">
                                          <p:stCondLst>
                                            <p:cond delay="250"/>
                                          </p:stCondLst>
                                        </p:cTn>
                                        <p:tgtEl>
                                          <p:spTgt spid="18"/>
                                        </p:tgtEl>
                                        <p:attrNameLst>
                                          <p:attrName>r</p:attrName>
                                        </p:attrNameLst>
                                      </p:cBhvr>
                                    </p:animRot>
                                    <p:animRot by="1500000">
                                      <p:cBhvr>
                                        <p:cTn id="50" dur="125" fill="hold">
                                          <p:stCondLst>
                                            <p:cond delay="375"/>
                                          </p:stCondLst>
                                        </p:cTn>
                                        <p:tgtEl>
                                          <p:spTgt spid="18"/>
                                        </p:tgtEl>
                                        <p:attrNameLst>
                                          <p:attrName>r</p:attrName>
                                        </p:attrNameLst>
                                      </p:cBhvr>
                                    </p:animRot>
                                  </p:childTnLst>
                                </p:cTn>
                              </p:par>
                            </p:childTnLst>
                          </p:cTn>
                        </p:par>
                      </p:childTnLst>
                    </p:cTn>
                  </p:par>
                  <p:par>
                    <p:cTn id="51" fill="hold">
                      <p:stCondLst>
                        <p:cond delay="indefinite"/>
                      </p:stCondLst>
                      <p:childTnLst>
                        <p:par>
                          <p:cTn id="52" fill="hold">
                            <p:stCondLst>
                              <p:cond delay="0"/>
                            </p:stCondLst>
                            <p:childTnLst>
                              <p:par>
                                <p:cTn id="53" presetID="34" presetClass="emph" presetSubtype="0" fill="hold" grpId="0" nodeType="clickEffect">
                                  <p:stCondLst>
                                    <p:cond delay="0"/>
                                  </p:stCondLst>
                                  <p:iterate type="lt">
                                    <p:tmPct val="10000"/>
                                  </p:iterate>
                                  <p:childTnLst>
                                    <p:animMotion origin="layout" path="M 0.0 0.0 L 0.0 -0.07213" pathEditMode="relative" ptsTypes="">
                                      <p:cBhvr>
                                        <p:cTn id="54" dur="250" accel="50000" decel="50000" autoRev="1" fill="hold">
                                          <p:stCondLst>
                                            <p:cond delay="0"/>
                                          </p:stCondLst>
                                        </p:cTn>
                                        <p:tgtEl>
                                          <p:spTgt spid="19"/>
                                        </p:tgtEl>
                                        <p:attrNameLst>
                                          <p:attrName>ppt_x</p:attrName>
                                          <p:attrName>ppt_y</p:attrName>
                                        </p:attrNameLst>
                                      </p:cBhvr>
                                    </p:animMotion>
                                    <p:animRot by="1500000">
                                      <p:cBhvr>
                                        <p:cTn id="55" dur="125" fill="hold">
                                          <p:stCondLst>
                                            <p:cond delay="0"/>
                                          </p:stCondLst>
                                        </p:cTn>
                                        <p:tgtEl>
                                          <p:spTgt spid="19"/>
                                        </p:tgtEl>
                                        <p:attrNameLst>
                                          <p:attrName>r</p:attrName>
                                        </p:attrNameLst>
                                      </p:cBhvr>
                                    </p:animRot>
                                    <p:animRot by="-1500000">
                                      <p:cBhvr>
                                        <p:cTn id="56" dur="125" fill="hold">
                                          <p:stCondLst>
                                            <p:cond delay="125"/>
                                          </p:stCondLst>
                                        </p:cTn>
                                        <p:tgtEl>
                                          <p:spTgt spid="19"/>
                                        </p:tgtEl>
                                        <p:attrNameLst>
                                          <p:attrName>r</p:attrName>
                                        </p:attrNameLst>
                                      </p:cBhvr>
                                    </p:animRot>
                                    <p:animRot by="-1500000">
                                      <p:cBhvr>
                                        <p:cTn id="57" dur="125" fill="hold">
                                          <p:stCondLst>
                                            <p:cond delay="250"/>
                                          </p:stCondLst>
                                        </p:cTn>
                                        <p:tgtEl>
                                          <p:spTgt spid="19"/>
                                        </p:tgtEl>
                                        <p:attrNameLst>
                                          <p:attrName>r</p:attrName>
                                        </p:attrNameLst>
                                      </p:cBhvr>
                                    </p:animRot>
                                    <p:animRot by="1500000">
                                      <p:cBhvr>
                                        <p:cTn id="58" dur="125" fill="hold">
                                          <p:stCondLst>
                                            <p:cond delay="375"/>
                                          </p:stCondLst>
                                        </p:cTn>
                                        <p:tgtEl>
                                          <p:spTgt spid="19"/>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34" presetClass="emph" presetSubtype="0" fill="hold" grpId="0" nodeType="click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20"/>
                                        </p:tgtEl>
                                        <p:attrNameLst>
                                          <p:attrName>ppt_x</p:attrName>
                                          <p:attrName>ppt_y</p:attrName>
                                        </p:attrNameLst>
                                      </p:cBhvr>
                                    </p:animMotion>
                                    <p:animRot by="1500000">
                                      <p:cBhvr>
                                        <p:cTn id="63" dur="125" fill="hold">
                                          <p:stCondLst>
                                            <p:cond delay="0"/>
                                          </p:stCondLst>
                                        </p:cTn>
                                        <p:tgtEl>
                                          <p:spTgt spid="20"/>
                                        </p:tgtEl>
                                        <p:attrNameLst>
                                          <p:attrName>r</p:attrName>
                                        </p:attrNameLst>
                                      </p:cBhvr>
                                    </p:animRot>
                                    <p:animRot by="-1500000">
                                      <p:cBhvr>
                                        <p:cTn id="64" dur="125" fill="hold">
                                          <p:stCondLst>
                                            <p:cond delay="125"/>
                                          </p:stCondLst>
                                        </p:cTn>
                                        <p:tgtEl>
                                          <p:spTgt spid="20"/>
                                        </p:tgtEl>
                                        <p:attrNameLst>
                                          <p:attrName>r</p:attrName>
                                        </p:attrNameLst>
                                      </p:cBhvr>
                                    </p:animRot>
                                    <p:animRot by="-1500000">
                                      <p:cBhvr>
                                        <p:cTn id="65" dur="125" fill="hold">
                                          <p:stCondLst>
                                            <p:cond delay="250"/>
                                          </p:stCondLst>
                                        </p:cTn>
                                        <p:tgtEl>
                                          <p:spTgt spid="20"/>
                                        </p:tgtEl>
                                        <p:attrNameLst>
                                          <p:attrName>r</p:attrName>
                                        </p:attrNameLst>
                                      </p:cBhvr>
                                    </p:animRot>
                                    <p:animRot by="1500000">
                                      <p:cBhvr>
                                        <p:cTn id="66" dur="125" fill="hold">
                                          <p:stCondLst>
                                            <p:cond delay="375"/>
                                          </p:stCondLst>
                                        </p:cTn>
                                        <p:tgtEl>
                                          <p:spTgt spid="20"/>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34" presetClass="emph" presetSubtype="0" fill="hold" grpId="0" nodeType="clickEffect">
                                  <p:stCondLst>
                                    <p:cond delay="0"/>
                                  </p:stCondLst>
                                  <p:iterate type="lt">
                                    <p:tmPct val="10000"/>
                                  </p:iterate>
                                  <p:childTnLst>
                                    <p:animMotion origin="layout" path="M 0.0 0.0 L 0.0 -0.07213" pathEditMode="relative" ptsTypes="">
                                      <p:cBhvr>
                                        <p:cTn id="70" dur="250" accel="50000" decel="50000" autoRev="1" fill="hold">
                                          <p:stCondLst>
                                            <p:cond delay="0"/>
                                          </p:stCondLst>
                                        </p:cTn>
                                        <p:tgtEl>
                                          <p:spTgt spid="21"/>
                                        </p:tgtEl>
                                        <p:attrNameLst>
                                          <p:attrName>ppt_x</p:attrName>
                                          <p:attrName>ppt_y</p:attrName>
                                        </p:attrNameLst>
                                      </p:cBhvr>
                                    </p:animMotion>
                                    <p:animRot by="1500000">
                                      <p:cBhvr>
                                        <p:cTn id="71" dur="125" fill="hold">
                                          <p:stCondLst>
                                            <p:cond delay="0"/>
                                          </p:stCondLst>
                                        </p:cTn>
                                        <p:tgtEl>
                                          <p:spTgt spid="21"/>
                                        </p:tgtEl>
                                        <p:attrNameLst>
                                          <p:attrName>r</p:attrName>
                                        </p:attrNameLst>
                                      </p:cBhvr>
                                    </p:animRot>
                                    <p:animRot by="-1500000">
                                      <p:cBhvr>
                                        <p:cTn id="72" dur="125" fill="hold">
                                          <p:stCondLst>
                                            <p:cond delay="125"/>
                                          </p:stCondLst>
                                        </p:cTn>
                                        <p:tgtEl>
                                          <p:spTgt spid="21"/>
                                        </p:tgtEl>
                                        <p:attrNameLst>
                                          <p:attrName>r</p:attrName>
                                        </p:attrNameLst>
                                      </p:cBhvr>
                                    </p:animRot>
                                    <p:animRot by="-1500000">
                                      <p:cBhvr>
                                        <p:cTn id="73" dur="125" fill="hold">
                                          <p:stCondLst>
                                            <p:cond delay="250"/>
                                          </p:stCondLst>
                                        </p:cTn>
                                        <p:tgtEl>
                                          <p:spTgt spid="21"/>
                                        </p:tgtEl>
                                        <p:attrNameLst>
                                          <p:attrName>r</p:attrName>
                                        </p:attrNameLst>
                                      </p:cBhvr>
                                    </p:animRot>
                                    <p:animRot by="1500000">
                                      <p:cBhvr>
                                        <p:cTn id="74" dur="125" fill="hold">
                                          <p:stCondLst>
                                            <p:cond delay="375"/>
                                          </p:stCondLst>
                                        </p:cTn>
                                        <p:tgtEl>
                                          <p:spTgt spid="21"/>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34" presetClass="emph" presetSubtype="0" fill="hold" grpId="0" nodeType="clickEffect">
                                  <p:stCondLst>
                                    <p:cond delay="0"/>
                                  </p:stCondLst>
                                  <p:iterate type="lt">
                                    <p:tmPct val="10000"/>
                                  </p:iterate>
                                  <p:childTnLst>
                                    <p:animMotion origin="layout" path="M 0.0 0.0 L 0.0 -0.07213" pathEditMode="relative" ptsTypes="">
                                      <p:cBhvr>
                                        <p:cTn id="78" dur="250" accel="50000" decel="50000" autoRev="1" fill="hold">
                                          <p:stCondLst>
                                            <p:cond delay="0"/>
                                          </p:stCondLst>
                                        </p:cTn>
                                        <p:tgtEl>
                                          <p:spTgt spid="24"/>
                                        </p:tgtEl>
                                        <p:attrNameLst>
                                          <p:attrName>ppt_x</p:attrName>
                                          <p:attrName>ppt_y</p:attrName>
                                        </p:attrNameLst>
                                      </p:cBhvr>
                                    </p:animMotion>
                                    <p:animRot by="1500000">
                                      <p:cBhvr>
                                        <p:cTn id="79" dur="125" fill="hold">
                                          <p:stCondLst>
                                            <p:cond delay="0"/>
                                          </p:stCondLst>
                                        </p:cTn>
                                        <p:tgtEl>
                                          <p:spTgt spid="24"/>
                                        </p:tgtEl>
                                        <p:attrNameLst>
                                          <p:attrName>r</p:attrName>
                                        </p:attrNameLst>
                                      </p:cBhvr>
                                    </p:animRot>
                                    <p:animRot by="-1500000">
                                      <p:cBhvr>
                                        <p:cTn id="80" dur="125" fill="hold">
                                          <p:stCondLst>
                                            <p:cond delay="125"/>
                                          </p:stCondLst>
                                        </p:cTn>
                                        <p:tgtEl>
                                          <p:spTgt spid="24"/>
                                        </p:tgtEl>
                                        <p:attrNameLst>
                                          <p:attrName>r</p:attrName>
                                        </p:attrNameLst>
                                      </p:cBhvr>
                                    </p:animRot>
                                    <p:animRot by="-1500000">
                                      <p:cBhvr>
                                        <p:cTn id="81" dur="125" fill="hold">
                                          <p:stCondLst>
                                            <p:cond delay="250"/>
                                          </p:stCondLst>
                                        </p:cTn>
                                        <p:tgtEl>
                                          <p:spTgt spid="24"/>
                                        </p:tgtEl>
                                        <p:attrNameLst>
                                          <p:attrName>r</p:attrName>
                                        </p:attrNameLst>
                                      </p:cBhvr>
                                    </p:animRot>
                                    <p:animRot by="1500000">
                                      <p:cBhvr>
                                        <p:cTn id="82" dur="125" fill="hold">
                                          <p:stCondLst>
                                            <p:cond delay="375"/>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6" grpId="0" animBg="1"/>
      <p:bldP spid="17" grpId="0" animBg="1"/>
      <p:bldP spid="18" grpId="0" animBg="1"/>
      <p:bldP spid="19" grpId="0" animBg="1"/>
      <p:bldP spid="20" grpId="0" animBg="1"/>
      <p:bldP spid="21"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1200329"/>
          </a:xfrm>
          <a:prstGeom prst="rect">
            <a:avLst/>
          </a:prstGeom>
          <a:noFill/>
          <a:ln w="0">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perspective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New IPG: </a:t>
            </a:r>
          </a:p>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student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centred</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learning</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57200" y="2362200"/>
            <a:ext cx="8258710" cy="461665"/>
          </a:xfrm>
          <a:prstGeom prst="rect">
            <a:avLst/>
          </a:prstGeom>
          <a:noFill/>
        </p:spPr>
        <p:txBody>
          <a:bodyPr wrap="square" rtlCol="0">
            <a:spAutoFit/>
          </a:bodyPr>
          <a:lstStyle/>
          <a:p>
            <a:r>
              <a:rPr lang="en-US" sz="2400" b="1" dirty="0" smtClean="0">
                <a:solidFill>
                  <a:srgbClr val="FF0000"/>
                </a:solidFill>
              </a:rPr>
              <a:t>A New IPG – The Winds of Change</a:t>
            </a:r>
            <a:endParaRPr lang="en-AU" sz="2400" b="1" dirty="0">
              <a:solidFill>
                <a:srgbClr val="FF0000"/>
              </a:solidFill>
            </a:endParaRPr>
          </a:p>
        </p:txBody>
      </p:sp>
      <p:sp>
        <p:nvSpPr>
          <p:cNvPr id="4" name="TextBox 3"/>
          <p:cNvSpPr txBox="1"/>
          <p:nvPr/>
        </p:nvSpPr>
        <p:spPr>
          <a:xfrm>
            <a:off x="457200" y="3124200"/>
            <a:ext cx="7848600" cy="461665"/>
          </a:xfrm>
          <a:prstGeom prst="rect">
            <a:avLst/>
          </a:prstGeom>
          <a:noFill/>
        </p:spPr>
        <p:txBody>
          <a:bodyPr wrap="square" rtlCol="0">
            <a:spAutoFit/>
          </a:bodyPr>
          <a:lstStyle/>
          <a:p>
            <a:r>
              <a:rPr lang="en-US" sz="2400" b="1" dirty="0" smtClean="0">
                <a:solidFill>
                  <a:srgbClr val="FF0000"/>
                </a:solidFill>
              </a:rPr>
              <a:t>The Winds of Change in Australia 1990 and Beyond</a:t>
            </a:r>
            <a:endParaRPr lang="en-AU" sz="2400" b="1" dirty="0">
              <a:solidFill>
                <a:srgbClr val="FF0000"/>
              </a:solidFill>
            </a:endParaRPr>
          </a:p>
        </p:txBody>
      </p:sp>
      <p:sp>
        <p:nvSpPr>
          <p:cNvPr id="7" name="TextBox 6"/>
          <p:cNvSpPr txBox="1"/>
          <p:nvPr/>
        </p:nvSpPr>
        <p:spPr>
          <a:xfrm>
            <a:off x="457200" y="3810000"/>
            <a:ext cx="7620000" cy="461665"/>
          </a:xfrm>
          <a:prstGeom prst="rect">
            <a:avLst/>
          </a:prstGeom>
          <a:noFill/>
        </p:spPr>
        <p:txBody>
          <a:bodyPr wrap="square" rtlCol="0">
            <a:spAutoFit/>
          </a:bodyPr>
          <a:lstStyle/>
          <a:p>
            <a:r>
              <a:rPr lang="en-US" sz="2400" b="1" dirty="0" smtClean="0">
                <a:solidFill>
                  <a:srgbClr val="FF0000"/>
                </a:solidFill>
              </a:rPr>
              <a:t>The “New” Australian Education  1990</a:t>
            </a:r>
          </a:p>
        </p:txBody>
      </p:sp>
      <p:sp>
        <p:nvSpPr>
          <p:cNvPr id="10" name="TextBox 9"/>
          <p:cNvSpPr txBox="1"/>
          <p:nvPr/>
        </p:nvSpPr>
        <p:spPr>
          <a:xfrm>
            <a:off x="457200" y="4572000"/>
            <a:ext cx="7772400" cy="461665"/>
          </a:xfrm>
          <a:prstGeom prst="rect">
            <a:avLst/>
          </a:prstGeom>
          <a:noFill/>
        </p:spPr>
        <p:txBody>
          <a:bodyPr wrap="square" rtlCol="0">
            <a:spAutoFit/>
          </a:bodyPr>
          <a:lstStyle/>
          <a:p>
            <a:r>
              <a:rPr lang="en-US" sz="2400" b="1" dirty="0" smtClean="0">
                <a:solidFill>
                  <a:srgbClr val="FF0000"/>
                </a:solidFill>
              </a:rPr>
              <a:t>Reaction to Educational Change in Australia  1990</a:t>
            </a:r>
            <a:endParaRPr lang="en-AU" sz="2400" b="1" dirty="0">
              <a:solidFill>
                <a:srgbClr val="FF0000"/>
              </a:solidFill>
            </a:endParaRPr>
          </a:p>
        </p:txBody>
      </p:sp>
      <p:sp>
        <p:nvSpPr>
          <p:cNvPr id="11" name="TextBox 10"/>
          <p:cNvSpPr txBox="1"/>
          <p:nvPr/>
        </p:nvSpPr>
        <p:spPr>
          <a:xfrm>
            <a:off x="457199" y="5257800"/>
            <a:ext cx="7848601" cy="461665"/>
          </a:xfrm>
          <a:prstGeom prst="rect">
            <a:avLst/>
          </a:prstGeom>
          <a:noFill/>
        </p:spPr>
        <p:txBody>
          <a:bodyPr wrap="square" rtlCol="0">
            <a:spAutoFit/>
          </a:bodyPr>
          <a:lstStyle/>
          <a:p>
            <a:r>
              <a:rPr lang="en-US" sz="2400" b="1" dirty="0" smtClean="0">
                <a:solidFill>
                  <a:srgbClr val="FF0000"/>
                </a:solidFill>
              </a:rPr>
              <a:t>Reaction to Educational Change in Malaysia in 2011</a:t>
            </a:r>
            <a:endParaRPr lang="en-AU" sz="2400" b="1" dirty="0">
              <a:solidFill>
                <a:srgbClr val="FF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gtEl>
                                        <p:attrNameLst>
                                          <p:attrName>ppt_x</p:attrName>
                                          <p:attrName>ppt_y</p:attrName>
                                        </p:attrNameLst>
                                      </p:cBhvr>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iterate type="lt">
                                    <p:tmPct val="0"/>
                                  </p:iterate>
                                  <p:childTnLst>
                                    <p:animClr clrSpc="rgb">
                                      <p:cBhvr override="childStyle">
                                        <p:cTn id="14" dur="2000" fill="hold"/>
                                        <p:tgtEl>
                                          <p:spTgt spid="10"/>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523220"/>
          </a:xfrm>
          <a:prstGeom prst="rect">
            <a:avLst/>
          </a:prstGeom>
          <a:noFill/>
        </p:spPr>
        <p:txBody>
          <a:bodyPr wrap="square" rtlCol="0">
            <a:spAutoFit/>
          </a:bodyPr>
          <a:lstStyle/>
          <a:p>
            <a:r>
              <a:rPr lang="en-US" sz="2800" b="1" dirty="0" smtClean="0">
                <a:solidFill>
                  <a:srgbClr val="FF0000"/>
                </a:solidFill>
              </a:rPr>
              <a:t>Reaction to Educational Change in Australia  1990</a:t>
            </a:r>
            <a:endParaRPr lang="en-AU" sz="2800" b="1" dirty="0">
              <a:solidFill>
                <a:srgbClr val="FF0000"/>
              </a:solidFill>
            </a:endParaRPr>
          </a:p>
        </p:txBody>
      </p:sp>
      <p:pic>
        <p:nvPicPr>
          <p:cNvPr id="3" name="Picture 2" descr="baby The more I think.jpg"/>
          <p:cNvPicPr>
            <a:picLocks noChangeAspect="1"/>
          </p:cNvPicPr>
          <p:nvPr/>
        </p:nvPicPr>
        <p:blipFill>
          <a:blip r:embed="rId3" cstate="print"/>
          <a:stretch>
            <a:fillRect/>
          </a:stretch>
        </p:blipFill>
        <p:spPr>
          <a:xfrm>
            <a:off x="1905000" y="762000"/>
            <a:ext cx="5638800" cy="594285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1200329"/>
          </a:xfrm>
          <a:prstGeom prst="rect">
            <a:avLst/>
          </a:prstGeom>
          <a:noFill/>
          <a:ln w="0">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perspective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New IPG: </a:t>
            </a:r>
          </a:p>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student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centred</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learning</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57200" y="2362200"/>
            <a:ext cx="8258710" cy="461665"/>
          </a:xfrm>
          <a:prstGeom prst="rect">
            <a:avLst/>
          </a:prstGeom>
          <a:noFill/>
        </p:spPr>
        <p:txBody>
          <a:bodyPr wrap="square" rtlCol="0">
            <a:spAutoFit/>
          </a:bodyPr>
          <a:lstStyle/>
          <a:p>
            <a:r>
              <a:rPr lang="en-US" sz="2400" b="1" dirty="0" smtClean="0">
                <a:solidFill>
                  <a:srgbClr val="FF0000"/>
                </a:solidFill>
              </a:rPr>
              <a:t>A New IPG – The Winds of Change</a:t>
            </a:r>
            <a:endParaRPr lang="en-AU" sz="2400" b="1" dirty="0">
              <a:solidFill>
                <a:srgbClr val="FF0000"/>
              </a:solidFill>
            </a:endParaRPr>
          </a:p>
        </p:txBody>
      </p:sp>
      <p:sp>
        <p:nvSpPr>
          <p:cNvPr id="4" name="TextBox 3"/>
          <p:cNvSpPr txBox="1"/>
          <p:nvPr/>
        </p:nvSpPr>
        <p:spPr>
          <a:xfrm>
            <a:off x="457200" y="3124200"/>
            <a:ext cx="7848600" cy="461665"/>
          </a:xfrm>
          <a:prstGeom prst="rect">
            <a:avLst/>
          </a:prstGeom>
          <a:noFill/>
        </p:spPr>
        <p:txBody>
          <a:bodyPr wrap="square" rtlCol="0">
            <a:spAutoFit/>
          </a:bodyPr>
          <a:lstStyle/>
          <a:p>
            <a:r>
              <a:rPr lang="en-US" sz="2400" b="1" dirty="0" smtClean="0">
                <a:solidFill>
                  <a:srgbClr val="FF0000"/>
                </a:solidFill>
              </a:rPr>
              <a:t>The Winds of Change in Australia 1990 and Beyond</a:t>
            </a:r>
            <a:endParaRPr lang="en-AU" sz="2400" b="1" dirty="0">
              <a:solidFill>
                <a:srgbClr val="FF0000"/>
              </a:solidFill>
            </a:endParaRPr>
          </a:p>
        </p:txBody>
      </p:sp>
      <p:sp>
        <p:nvSpPr>
          <p:cNvPr id="7" name="TextBox 6"/>
          <p:cNvSpPr txBox="1"/>
          <p:nvPr/>
        </p:nvSpPr>
        <p:spPr>
          <a:xfrm>
            <a:off x="457200" y="3810000"/>
            <a:ext cx="7620000" cy="461665"/>
          </a:xfrm>
          <a:prstGeom prst="rect">
            <a:avLst/>
          </a:prstGeom>
          <a:noFill/>
        </p:spPr>
        <p:txBody>
          <a:bodyPr wrap="square" rtlCol="0">
            <a:spAutoFit/>
          </a:bodyPr>
          <a:lstStyle/>
          <a:p>
            <a:r>
              <a:rPr lang="en-US" sz="2400" b="1" dirty="0" smtClean="0">
                <a:solidFill>
                  <a:srgbClr val="FF0000"/>
                </a:solidFill>
              </a:rPr>
              <a:t>The “New” Australian Education  1990</a:t>
            </a:r>
          </a:p>
        </p:txBody>
      </p:sp>
      <p:sp>
        <p:nvSpPr>
          <p:cNvPr id="10" name="TextBox 9"/>
          <p:cNvSpPr txBox="1"/>
          <p:nvPr/>
        </p:nvSpPr>
        <p:spPr>
          <a:xfrm>
            <a:off x="457200" y="4572000"/>
            <a:ext cx="7772400" cy="461665"/>
          </a:xfrm>
          <a:prstGeom prst="rect">
            <a:avLst/>
          </a:prstGeom>
          <a:noFill/>
        </p:spPr>
        <p:txBody>
          <a:bodyPr wrap="square" rtlCol="0">
            <a:spAutoFit/>
          </a:bodyPr>
          <a:lstStyle/>
          <a:p>
            <a:r>
              <a:rPr lang="en-US" sz="2400" b="1" dirty="0" smtClean="0">
                <a:solidFill>
                  <a:srgbClr val="FF0000"/>
                </a:solidFill>
              </a:rPr>
              <a:t>Reaction to Educational Change in Australia  1990</a:t>
            </a:r>
            <a:endParaRPr lang="en-AU" sz="2400" b="1" dirty="0">
              <a:solidFill>
                <a:srgbClr val="FF0000"/>
              </a:solidFill>
            </a:endParaRPr>
          </a:p>
        </p:txBody>
      </p:sp>
      <p:sp>
        <p:nvSpPr>
          <p:cNvPr id="11" name="TextBox 10"/>
          <p:cNvSpPr txBox="1"/>
          <p:nvPr/>
        </p:nvSpPr>
        <p:spPr>
          <a:xfrm>
            <a:off x="457199" y="5257800"/>
            <a:ext cx="7848601" cy="461665"/>
          </a:xfrm>
          <a:prstGeom prst="rect">
            <a:avLst/>
          </a:prstGeom>
          <a:noFill/>
        </p:spPr>
        <p:txBody>
          <a:bodyPr wrap="square" rtlCol="0">
            <a:spAutoFit/>
          </a:bodyPr>
          <a:lstStyle/>
          <a:p>
            <a:r>
              <a:rPr lang="en-US" sz="2400" b="1" dirty="0" smtClean="0">
                <a:solidFill>
                  <a:srgbClr val="FF0000"/>
                </a:solidFill>
              </a:rPr>
              <a:t>Reaction to Educational Change in Malaysia in 2011</a:t>
            </a:r>
            <a:endParaRPr lang="en-AU" sz="2400" b="1" dirty="0">
              <a:solidFill>
                <a:srgbClr val="FF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iterate type="lt">
                                    <p:tmPct val="0"/>
                                  </p:iterate>
                                  <p:childTnLst>
                                    <p:animClr clrSpc="rgb">
                                      <p:cBhvr override="childStyle">
                                        <p:cTn id="14" dur="2000" fill="hold"/>
                                        <p:tgtEl>
                                          <p:spTgt spid="11"/>
                                        </p:tgtEl>
                                        <p:attrNameLst>
                                          <p:attrName>style.color</p:attrName>
                                        </p:attrNameLst>
                                      </p:cBhvr>
                                      <p:to>
                                        <a:schemeClr val="accent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14400"/>
            <a:ext cx="8305800" cy="1200329"/>
          </a:xfrm>
          <a:prstGeom prst="rect">
            <a:avLst/>
          </a:prstGeom>
          <a:noFill/>
          <a:ln w="0">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perspective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New IPG: </a:t>
            </a:r>
          </a:p>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student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centred</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learning</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extBox 2"/>
          <p:cNvSpPr txBox="1"/>
          <p:nvPr/>
        </p:nvSpPr>
        <p:spPr>
          <a:xfrm>
            <a:off x="457200" y="2362200"/>
            <a:ext cx="8258710" cy="461665"/>
          </a:xfrm>
          <a:prstGeom prst="rect">
            <a:avLst/>
          </a:prstGeom>
          <a:noFill/>
        </p:spPr>
        <p:txBody>
          <a:bodyPr wrap="square" rtlCol="0">
            <a:spAutoFit/>
          </a:bodyPr>
          <a:lstStyle/>
          <a:p>
            <a:r>
              <a:rPr lang="en-US" sz="2400" b="1" dirty="0" smtClean="0">
                <a:solidFill>
                  <a:srgbClr val="FF0000"/>
                </a:solidFill>
              </a:rPr>
              <a:t>A New IPG – The Winds of Change</a:t>
            </a:r>
            <a:endParaRPr lang="en-AU" sz="2400" b="1" dirty="0">
              <a:solidFill>
                <a:srgbClr val="FF0000"/>
              </a:solidFill>
            </a:endParaRPr>
          </a:p>
        </p:txBody>
      </p:sp>
      <p:sp>
        <p:nvSpPr>
          <p:cNvPr id="4" name="TextBox 3"/>
          <p:cNvSpPr txBox="1"/>
          <p:nvPr/>
        </p:nvSpPr>
        <p:spPr>
          <a:xfrm>
            <a:off x="457200" y="3124200"/>
            <a:ext cx="7848600" cy="461665"/>
          </a:xfrm>
          <a:prstGeom prst="rect">
            <a:avLst/>
          </a:prstGeom>
          <a:noFill/>
        </p:spPr>
        <p:txBody>
          <a:bodyPr wrap="square" rtlCol="0">
            <a:spAutoFit/>
          </a:bodyPr>
          <a:lstStyle/>
          <a:p>
            <a:r>
              <a:rPr lang="en-US" sz="2400" b="1" dirty="0" smtClean="0">
                <a:solidFill>
                  <a:srgbClr val="FF0000"/>
                </a:solidFill>
              </a:rPr>
              <a:t>The Winds of Change in Australia 1990 and Beyond</a:t>
            </a:r>
            <a:endParaRPr lang="en-AU" sz="2400" b="1" dirty="0">
              <a:solidFill>
                <a:srgbClr val="FF0000"/>
              </a:solidFill>
            </a:endParaRPr>
          </a:p>
        </p:txBody>
      </p:sp>
      <p:sp>
        <p:nvSpPr>
          <p:cNvPr id="7" name="TextBox 6"/>
          <p:cNvSpPr txBox="1"/>
          <p:nvPr/>
        </p:nvSpPr>
        <p:spPr>
          <a:xfrm>
            <a:off x="457200" y="3810000"/>
            <a:ext cx="7620000" cy="461665"/>
          </a:xfrm>
          <a:prstGeom prst="rect">
            <a:avLst/>
          </a:prstGeom>
          <a:noFill/>
        </p:spPr>
        <p:txBody>
          <a:bodyPr wrap="square" rtlCol="0">
            <a:spAutoFit/>
          </a:bodyPr>
          <a:lstStyle/>
          <a:p>
            <a:r>
              <a:rPr lang="en-US" sz="2400" b="1" dirty="0" smtClean="0">
                <a:solidFill>
                  <a:srgbClr val="FF0000"/>
                </a:solidFill>
              </a:rPr>
              <a:t>The “New” Australian Education  1990</a:t>
            </a:r>
          </a:p>
        </p:txBody>
      </p:sp>
      <p:sp>
        <p:nvSpPr>
          <p:cNvPr id="10" name="TextBox 9"/>
          <p:cNvSpPr txBox="1"/>
          <p:nvPr/>
        </p:nvSpPr>
        <p:spPr>
          <a:xfrm>
            <a:off x="457200" y="4572000"/>
            <a:ext cx="7772400" cy="461665"/>
          </a:xfrm>
          <a:prstGeom prst="rect">
            <a:avLst/>
          </a:prstGeom>
          <a:noFill/>
        </p:spPr>
        <p:txBody>
          <a:bodyPr wrap="square" rtlCol="0">
            <a:spAutoFit/>
          </a:bodyPr>
          <a:lstStyle/>
          <a:p>
            <a:r>
              <a:rPr lang="en-US" sz="2400" b="1" dirty="0" smtClean="0">
                <a:solidFill>
                  <a:srgbClr val="FF0000"/>
                </a:solidFill>
              </a:rPr>
              <a:t>Reaction to Educational Change in Australia  1990</a:t>
            </a:r>
            <a:endParaRPr lang="en-AU" sz="2400" b="1" dirty="0">
              <a:solidFill>
                <a:srgbClr val="FF0000"/>
              </a:solidFill>
            </a:endParaRPr>
          </a:p>
        </p:txBody>
      </p:sp>
      <p:sp>
        <p:nvSpPr>
          <p:cNvPr id="11" name="TextBox 10"/>
          <p:cNvSpPr txBox="1"/>
          <p:nvPr/>
        </p:nvSpPr>
        <p:spPr>
          <a:xfrm>
            <a:off x="457199" y="5257800"/>
            <a:ext cx="7848601" cy="461665"/>
          </a:xfrm>
          <a:prstGeom prst="rect">
            <a:avLst/>
          </a:prstGeom>
          <a:noFill/>
        </p:spPr>
        <p:txBody>
          <a:bodyPr wrap="square" rtlCol="0">
            <a:spAutoFit/>
          </a:bodyPr>
          <a:lstStyle/>
          <a:p>
            <a:r>
              <a:rPr lang="en-US" sz="2400" b="1" dirty="0" smtClean="0">
                <a:solidFill>
                  <a:srgbClr val="FF0000"/>
                </a:solidFill>
              </a:rPr>
              <a:t>Reaction to Educational Change in Malaysia in 2011</a:t>
            </a:r>
            <a:endParaRPr lang="en-AU" sz="2400" b="1" dirty="0">
              <a:solidFill>
                <a:srgbClr val="FF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
                                        </p:tgtEl>
                                        <p:attrNameLst>
                                          <p:attrName>style.visibility</p:attrName>
                                        </p:attrNameLst>
                                      </p:cBhvr>
                                      <p:to>
                                        <p:strVal val="visible"/>
                                      </p:to>
                                    </p:set>
                                    <p:anim calcmode="discrete" valueType="clr">
                                      <p:cBhvr override="childStyle">
                                        <p:cTn id="14"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gtEl>
                                        <p:attrNameLst>
                                          <p:attrName>fillcolor</p:attrName>
                                        </p:attrNameLst>
                                      </p:cBhvr>
                                      <p:tavLst>
                                        <p:tav tm="0">
                                          <p:val>
                                            <p:clrVal>
                                              <a:schemeClr val="accent2"/>
                                            </p:clrVal>
                                          </p:val>
                                        </p:tav>
                                        <p:tav tm="50000">
                                          <p:val>
                                            <p:clrVal>
                                              <a:schemeClr val="hlink"/>
                                            </p:clrVal>
                                          </p:val>
                                        </p:tav>
                                      </p:tavLst>
                                    </p:anim>
                                    <p:set>
                                      <p:cBhvr>
                                        <p:cTn id="16" dur="80"/>
                                        <p:tgtEl>
                                          <p:spTgt spid="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7"/>
                                        </p:tgtEl>
                                        <p:attrNameLst>
                                          <p:attrName>style.visibility</p:attrName>
                                        </p:attrNameLst>
                                      </p:cBhvr>
                                      <p:to>
                                        <p:strVal val="visible"/>
                                      </p:to>
                                    </p:set>
                                    <p:anim calcmode="discrete" valueType="clr">
                                      <p:cBhvr override="childStyle">
                                        <p:cTn id="2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7"/>
                                        </p:tgtEl>
                                        <p:attrNameLst>
                                          <p:attrName>fillcolor</p:attrName>
                                        </p:attrNameLst>
                                      </p:cBhvr>
                                      <p:tavLst>
                                        <p:tav tm="0">
                                          <p:val>
                                            <p:clrVal>
                                              <a:schemeClr val="accent2"/>
                                            </p:clrVal>
                                          </p:val>
                                        </p:tav>
                                        <p:tav tm="50000">
                                          <p:val>
                                            <p:clrVal>
                                              <a:schemeClr val="hlink"/>
                                            </p:clrVal>
                                          </p:val>
                                        </p:tav>
                                      </p:tavLst>
                                    </p:anim>
                                    <p:set>
                                      <p:cBhvr>
                                        <p:cTn id="23" dur="80"/>
                                        <p:tgtEl>
                                          <p:spTgt spid="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
                                        </p:tgtEl>
                                        <p:attrNameLst>
                                          <p:attrName>style.visibility</p:attrName>
                                        </p:attrNameLst>
                                      </p:cBhvr>
                                      <p:to>
                                        <p:strVal val="visible"/>
                                      </p:to>
                                    </p:set>
                                    <p:anim calcmode="discrete" valueType="clr">
                                      <p:cBhvr override="childStyle">
                                        <p:cTn id="28"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
                                        </p:tgtEl>
                                        <p:attrNameLst>
                                          <p:attrName>fillcolor</p:attrName>
                                        </p:attrNameLst>
                                      </p:cBhvr>
                                      <p:tavLst>
                                        <p:tav tm="0">
                                          <p:val>
                                            <p:clrVal>
                                              <a:schemeClr val="accent2"/>
                                            </p:clrVal>
                                          </p:val>
                                        </p:tav>
                                        <p:tav tm="50000">
                                          <p:val>
                                            <p:clrVal>
                                              <a:schemeClr val="hlink"/>
                                            </p:clrVal>
                                          </p:val>
                                        </p:tav>
                                      </p:tavLst>
                                    </p:anim>
                                    <p:set>
                                      <p:cBhvr>
                                        <p:cTn id="30" dur="80"/>
                                        <p:tgtEl>
                                          <p:spTgt spid="10"/>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1"/>
                                        </p:tgtEl>
                                        <p:attrNameLst>
                                          <p:attrName>style.visibility</p:attrName>
                                        </p:attrNameLst>
                                      </p:cBhvr>
                                      <p:to>
                                        <p:strVal val="visible"/>
                                      </p:to>
                                    </p:set>
                                    <p:anim calcmode="discrete" valueType="clr">
                                      <p:cBhvr override="childStyle">
                                        <p:cTn id="35"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1"/>
                                        </p:tgtEl>
                                        <p:attrNameLst>
                                          <p:attrName>fillcolor</p:attrName>
                                        </p:attrNameLst>
                                      </p:cBhvr>
                                      <p:tavLst>
                                        <p:tav tm="0">
                                          <p:val>
                                            <p:clrVal>
                                              <a:schemeClr val="accent2"/>
                                            </p:clrVal>
                                          </p:val>
                                        </p:tav>
                                        <p:tav tm="50000">
                                          <p:val>
                                            <p:clrVal>
                                              <a:schemeClr val="hlink"/>
                                            </p:clrVal>
                                          </p:val>
                                        </p:tav>
                                      </p:tavLst>
                                    </p:anim>
                                    <p:set>
                                      <p:cBhvr>
                                        <p:cTn id="37" dur="80"/>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523220"/>
          </a:xfrm>
          <a:prstGeom prst="rect">
            <a:avLst/>
          </a:prstGeom>
          <a:noFill/>
        </p:spPr>
        <p:txBody>
          <a:bodyPr wrap="square" rtlCol="0">
            <a:spAutoFit/>
          </a:bodyPr>
          <a:lstStyle/>
          <a:p>
            <a:r>
              <a:rPr lang="en-US" sz="2800" b="1" dirty="0" smtClean="0">
                <a:solidFill>
                  <a:srgbClr val="FF0000"/>
                </a:solidFill>
              </a:rPr>
              <a:t>Reaction to Educational Change in Malaysia 2011 ?</a:t>
            </a:r>
            <a:endParaRPr lang="en-AU" sz="2800" b="1" dirty="0">
              <a:solidFill>
                <a:srgbClr val="FF0000"/>
              </a:solidFill>
            </a:endParaRPr>
          </a:p>
        </p:txBody>
      </p:sp>
      <p:pic>
        <p:nvPicPr>
          <p:cNvPr id="3" name="Picture 2" descr="baby The more I think.jpg"/>
          <p:cNvPicPr>
            <a:picLocks noChangeAspect="1"/>
          </p:cNvPicPr>
          <p:nvPr/>
        </p:nvPicPr>
        <p:blipFill>
          <a:blip r:embed="rId3" cstate="print"/>
          <a:stretch>
            <a:fillRect/>
          </a:stretch>
        </p:blipFill>
        <p:spPr>
          <a:xfrm>
            <a:off x="1905000" y="762000"/>
            <a:ext cx="5638800" cy="5942852"/>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ot happy.png"/>
          <p:cNvPicPr>
            <a:picLocks noChangeAspect="1"/>
          </p:cNvPicPr>
          <p:nvPr/>
        </p:nvPicPr>
        <p:blipFill>
          <a:blip r:embed="rId3" cstate="print"/>
          <a:stretch>
            <a:fillRect/>
          </a:stretch>
        </p:blipFill>
        <p:spPr>
          <a:xfrm>
            <a:off x="1600200" y="804862"/>
            <a:ext cx="5714999" cy="6090840"/>
          </a:xfrm>
          <a:prstGeom prst="rect">
            <a:avLst/>
          </a:prstGeom>
        </p:spPr>
      </p:pic>
      <p:sp>
        <p:nvSpPr>
          <p:cNvPr id="3" name="TextBox 2"/>
          <p:cNvSpPr txBox="1"/>
          <p:nvPr/>
        </p:nvSpPr>
        <p:spPr>
          <a:xfrm>
            <a:off x="228600" y="228600"/>
            <a:ext cx="8915400" cy="523220"/>
          </a:xfrm>
          <a:prstGeom prst="rect">
            <a:avLst/>
          </a:prstGeom>
          <a:noFill/>
        </p:spPr>
        <p:txBody>
          <a:bodyPr wrap="square" rtlCol="0">
            <a:spAutoFit/>
          </a:bodyPr>
          <a:lstStyle/>
          <a:p>
            <a:r>
              <a:rPr lang="en-US" sz="2800" b="1" dirty="0" smtClean="0">
                <a:solidFill>
                  <a:srgbClr val="FF0000"/>
                </a:solidFill>
              </a:rPr>
              <a:t>Reaction to Educational Change in Malaysia 2011 ?</a:t>
            </a:r>
            <a:endParaRPr lang="en-AU" sz="28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by smile.png"/>
          <p:cNvPicPr>
            <a:picLocks noChangeAspect="1"/>
          </p:cNvPicPr>
          <p:nvPr/>
        </p:nvPicPr>
        <p:blipFill>
          <a:blip r:embed="rId3" cstate="print"/>
          <a:stretch>
            <a:fillRect/>
          </a:stretch>
        </p:blipFill>
        <p:spPr>
          <a:xfrm>
            <a:off x="1143000" y="838200"/>
            <a:ext cx="6781800" cy="5622885"/>
          </a:xfrm>
          <a:prstGeom prst="rect">
            <a:avLst/>
          </a:prstGeom>
        </p:spPr>
      </p:pic>
      <p:sp>
        <p:nvSpPr>
          <p:cNvPr id="3" name="TextBox 2"/>
          <p:cNvSpPr txBox="1"/>
          <p:nvPr/>
        </p:nvSpPr>
        <p:spPr>
          <a:xfrm>
            <a:off x="0" y="152400"/>
            <a:ext cx="9144000" cy="584775"/>
          </a:xfrm>
          <a:prstGeom prst="rect">
            <a:avLst/>
          </a:prstGeom>
          <a:noFill/>
        </p:spPr>
        <p:txBody>
          <a:bodyPr wrap="square" rtlCol="0">
            <a:spAutoFit/>
          </a:bodyPr>
          <a:lstStyle/>
          <a:p>
            <a:r>
              <a:rPr lang="en-US" sz="3200" b="1" dirty="0" smtClean="0">
                <a:solidFill>
                  <a:srgbClr val="FF0000"/>
                </a:solidFill>
              </a:rPr>
              <a:t>Reaction to Educational Change in Malaysia 2011 ?</a:t>
            </a:r>
            <a:endParaRPr lang="en-AU" sz="32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by underwater.png"/>
          <p:cNvPicPr>
            <a:picLocks noChangeAspect="1"/>
          </p:cNvPicPr>
          <p:nvPr/>
        </p:nvPicPr>
        <p:blipFill>
          <a:blip r:embed="rId3" cstate="print"/>
          <a:stretch>
            <a:fillRect/>
          </a:stretch>
        </p:blipFill>
        <p:spPr>
          <a:xfrm>
            <a:off x="762000" y="849131"/>
            <a:ext cx="7883523" cy="5653522"/>
          </a:xfrm>
          <a:prstGeom prst="rect">
            <a:avLst/>
          </a:prstGeom>
        </p:spPr>
      </p:pic>
      <p:sp>
        <p:nvSpPr>
          <p:cNvPr id="3" name="TextBox 2"/>
          <p:cNvSpPr txBox="1"/>
          <p:nvPr/>
        </p:nvSpPr>
        <p:spPr>
          <a:xfrm>
            <a:off x="228600" y="228600"/>
            <a:ext cx="8915400" cy="523220"/>
          </a:xfrm>
          <a:prstGeom prst="rect">
            <a:avLst/>
          </a:prstGeom>
          <a:noFill/>
        </p:spPr>
        <p:txBody>
          <a:bodyPr wrap="square" rtlCol="0">
            <a:spAutoFit/>
          </a:bodyPr>
          <a:lstStyle/>
          <a:p>
            <a:r>
              <a:rPr lang="en-US" sz="2800" b="1" dirty="0" smtClean="0">
                <a:solidFill>
                  <a:srgbClr val="FF0000"/>
                </a:solidFill>
              </a:rPr>
              <a:t>Reaction to Educational Change in Malaysia 2011 ?</a:t>
            </a:r>
            <a:endParaRPr lang="en-AU" sz="2800" b="1" dirty="0">
              <a:solidFill>
                <a:srgbClr val="FF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PG learner centred logo cu.jpg"/>
          <p:cNvPicPr>
            <a:picLocks noChangeAspect="1"/>
          </p:cNvPicPr>
          <p:nvPr/>
        </p:nvPicPr>
        <p:blipFill>
          <a:blip r:embed="rId3" cstate="print"/>
          <a:stretch>
            <a:fillRect/>
          </a:stretch>
        </p:blipFill>
        <p:spPr>
          <a:xfrm>
            <a:off x="57150" y="120650"/>
            <a:ext cx="9029700" cy="6616700"/>
          </a:xfrm>
          <a:prstGeom prst="rect">
            <a:avLst/>
          </a:prstGeom>
        </p:spPr>
      </p:pic>
      <p:sp>
        <p:nvSpPr>
          <p:cNvPr id="3" name="Slide Number Placeholder 2"/>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st Steps book pic.jpg"/>
          <p:cNvPicPr>
            <a:picLocks noChangeAspect="1"/>
          </p:cNvPicPr>
          <p:nvPr/>
        </p:nvPicPr>
        <p:blipFill>
          <a:blip r:embed="rId3" cstate="print"/>
          <a:stretch>
            <a:fillRect/>
          </a:stretch>
        </p:blipFill>
        <p:spPr>
          <a:xfrm>
            <a:off x="2057400" y="152400"/>
            <a:ext cx="4925833" cy="6372970"/>
          </a:xfrm>
          <a:prstGeom prst="rect">
            <a:avLst/>
          </a:prstGeom>
        </p:spPr>
      </p:pic>
      <p:sp>
        <p:nvSpPr>
          <p:cNvPr id="3" name="Frame 2"/>
          <p:cNvSpPr/>
          <p:nvPr/>
        </p:nvSpPr>
        <p:spPr>
          <a:xfrm>
            <a:off x="3200400" y="5638800"/>
            <a:ext cx="3048000" cy="10668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5" name="Frame 4"/>
          <p:cNvSpPr/>
          <p:nvPr/>
        </p:nvSpPr>
        <p:spPr>
          <a:xfrm>
            <a:off x="3200400" y="0"/>
            <a:ext cx="3048000" cy="1066800"/>
          </a:xfrm>
          <a:prstGeom prst="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_0030.JPG"/>
          <p:cNvPicPr>
            <a:picLocks noChangeAspect="1"/>
          </p:cNvPicPr>
          <p:nvPr/>
        </p:nvPicPr>
        <p:blipFill>
          <a:blip r:embed="rId3" cstate="print"/>
          <a:stretch>
            <a:fillRect/>
          </a:stretch>
        </p:blipFill>
        <p:spPr>
          <a:xfrm>
            <a:off x="228600" y="0"/>
            <a:ext cx="8915400" cy="6686551"/>
          </a:xfrm>
          <a:prstGeom prst="rect">
            <a:avLst/>
          </a:prstGeom>
        </p:spPr>
      </p:pic>
      <p:sp>
        <p:nvSpPr>
          <p:cNvPr id="4" name="TextBox 3"/>
          <p:cNvSpPr txBox="1"/>
          <p:nvPr/>
        </p:nvSpPr>
        <p:spPr>
          <a:xfrm>
            <a:off x="2133600" y="5257800"/>
            <a:ext cx="6324600" cy="1200329"/>
          </a:xfrm>
          <a:prstGeom prst="rect">
            <a:avLst/>
          </a:prstGeom>
          <a:solidFill>
            <a:schemeClr val="bg1"/>
          </a:solidFill>
        </p:spPr>
        <p:txBody>
          <a:bodyPr wrap="square" rtlCol="0">
            <a:spAutoFit/>
          </a:bodyPr>
          <a:lstStyle/>
          <a:p>
            <a:r>
              <a:rPr lang="en-AU" sz="3600" b="1" dirty="0" smtClean="0">
                <a:solidFill>
                  <a:srgbClr val="FFFF00"/>
                </a:solidFill>
              </a:rPr>
              <a:t>Australia 1974-77 &amp; 1990-2004 school teaching</a:t>
            </a:r>
            <a:endParaRPr lang="en-AU" sz="3600" b="1" dirty="0">
              <a:solidFill>
                <a:srgbClr val="FFFF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nslation checking tom webb ken passi.jpg"/>
          <p:cNvPicPr>
            <a:picLocks noChangeAspect="1"/>
          </p:cNvPicPr>
          <p:nvPr/>
        </p:nvPicPr>
        <p:blipFill>
          <a:blip r:embed="rId3" cstate="print"/>
          <a:stretch>
            <a:fillRect/>
          </a:stretch>
        </p:blipFill>
        <p:spPr>
          <a:xfrm>
            <a:off x="228600" y="152400"/>
            <a:ext cx="8930408" cy="6705600"/>
          </a:xfrm>
          <a:prstGeom prst="rect">
            <a:avLst/>
          </a:prstGeom>
        </p:spPr>
      </p:pic>
      <p:sp>
        <p:nvSpPr>
          <p:cNvPr id="3" name="TextBox 2"/>
          <p:cNvSpPr txBox="1"/>
          <p:nvPr/>
        </p:nvSpPr>
        <p:spPr>
          <a:xfrm>
            <a:off x="2133600" y="5257800"/>
            <a:ext cx="4495800" cy="1200329"/>
          </a:xfrm>
          <a:prstGeom prst="rect">
            <a:avLst/>
          </a:prstGeom>
          <a:solidFill>
            <a:schemeClr val="bg1"/>
          </a:solidFill>
        </p:spPr>
        <p:txBody>
          <a:bodyPr wrap="square" rtlCol="0">
            <a:spAutoFit/>
          </a:bodyPr>
          <a:lstStyle/>
          <a:p>
            <a:r>
              <a:rPr lang="en-AU" sz="3600" b="1" dirty="0" smtClean="0">
                <a:solidFill>
                  <a:srgbClr val="FFFF00"/>
                </a:solidFill>
                <a:latin typeface="Perpetua" pitchFamily="18" charset="0"/>
              </a:rPr>
              <a:t>Torres Strait 1981-89 Linguistics &amp; Literacy</a:t>
            </a:r>
            <a:endParaRPr lang="en-AU" sz="3600" b="1" dirty="0">
              <a:solidFill>
                <a:srgbClr val="FFFF00"/>
              </a:solidFill>
              <a:latin typeface="Perpetua" pitchFamily="18"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a:t>
            </a:fld>
            <a:endParaRPr lang="en-US"/>
          </a:p>
        </p:txBody>
      </p:sp>
      <p:pic>
        <p:nvPicPr>
          <p:cNvPr id="3" name="Picture 2" descr="Torres Strait location map.jpg"/>
          <p:cNvPicPr>
            <a:picLocks noChangeAspect="1"/>
          </p:cNvPicPr>
          <p:nvPr/>
        </p:nvPicPr>
        <p:blipFill>
          <a:blip r:embed="rId3" cstate="print"/>
          <a:stretch>
            <a:fillRect/>
          </a:stretch>
        </p:blipFill>
        <p:spPr>
          <a:xfrm>
            <a:off x="-13639" y="457200"/>
            <a:ext cx="9171278" cy="5943600"/>
          </a:xfrm>
          <a:prstGeom prst="rect">
            <a:avLst/>
          </a:prstGeom>
        </p:spPr>
      </p:pic>
      <p:sp>
        <p:nvSpPr>
          <p:cNvPr id="5" name="Right Arrow 4"/>
          <p:cNvSpPr/>
          <p:nvPr/>
        </p:nvSpPr>
        <p:spPr>
          <a:xfrm>
            <a:off x="5334000" y="4343400"/>
            <a:ext cx="1295400"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Up Arrow 5"/>
          <p:cNvSpPr/>
          <p:nvPr/>
        </p:nvSpPr>
        <p:spPr>
          <a:xfrm>
            <a:off x="2057400" y="2743200"/>
            <a:ext cx="381000" cy="129540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0_0030.JPG"/>
          <p:cNvPicPr>
            <a:picLocks noChangeAspect="1"/>
          </p:cNvPicPr>
          <p:nvPr/>
        </p:nvPicPr>
        <p:blipFill>
          <a:blip r:embed="rId3" cstate="print"/>
          <a:stretch>
            <a:fillRect/>
          </a:stretch>
        </p:blipFill>
        <p:spPr>
          <a:xfrm>
            <a:off x="228600" y="0"/>
            <a:ext cx="8915400" cy="6686551"/>
          </a:xfrm>
          <a:prstGeom prst="rect">
            <a:avLst/>
          </a:prstGeom>
        </p:spPr>
      </p:pic>
      <p:sp>
        <p:nvSpPr>
          <p:cNvPr id="4" name="TextBox 3"/>
          <p:cNvSpPr txBox="1"/>
          <p:nvPr/>
        </p:nvSpPr>
        <p:spPr>
          <a:xfrm>
            <a:off x="2133600" y="5257800"/>
            <a:ext cx="6324600" cy="1200329"/>
          </a:xfrm>
          <a:prstGeom prst="rect">
            <a:avLst/>
          </a:prstGeom>
          <a:solidFill>
            <a:schemeClr val="bg1"/>
          </a:solidFill>
        </p:spPr>
        <p:txBody>
          <a:bodyPr wrap="square" rtlCol="0">
            <a:spAutoFit/>
          </a:bodyPr>
          <a:lstStyle/>
          <a:p>
            <a:r>
              <a:rPr lang="en-AU" sz="3600" b="1" dirty="0" smtClean="0">
                <a:solidFill>
                  <a:srgbClr val="FFFF00"/>
                </a:solidFill>
              </a:rPr>
              <a:t>Australia 1974-77 &amp; 1990-2004 school teaching</a:t>
            </a:r>
            <a:endParaRPr lang="en-AU" sz="3600" b="1" dirty="0">
              <a:solidFill>
                <a:srgbClr val="FFFF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eter Puyang.jpg"/>
          <p:cNvPicPr>
            <a:picLocks noChangeAspect="1"/>
          </p:cNvPicPr>
          <p:nvPr/>
        </p:nvPicPr>
        <p:blipFill>
          <a:blip r:embed="rId3" cstate="print"/>
          <a:stretch>
            <a:fillRect/>
          </a:stretch>
        </p:blipFill>
        <p:spPr>
          <a:xfrm>
            <a:off x="381000" y="685800"/>
            <a:ext cx="8348008" cy="5562600"/>
          </a:xfrm>
          <a:prstGeom prst="rect">
            <a:avLst/>
          </a:prstGeom>
        </p:spPr>
      </p:pic>
      <p:sp>
        <p:nvSpPr>
          <p:cNvPr id="3" name="TextBox 2"/>
          <p:cNvSpPr txBox="1"/>
          <p:nvPr/>
        </p:nvSpPr>
        <p:spPr>
          <a:xfrm>
            <a:off x="1447800" y="914400"/>
            <a:ext cx="5562600" cy="769441"/>
          </a:xfrm>
          <a:prstGeom prst="rect">
            <a:avLst/>
          </a:prstGeom>
          <a:noFill/>
        </p:spPr>
        <p:txBody>
          <a:bodyPr wrap="square" rtlCol="0">
            <a:spAutoFit/>
          </a:bodyPr>
          <a:lstStyle/>
          <a:p>
            <a:r>
              <a:rPr lang="en-AU" sz="4400" b="1" dirty="0" smtClean="0">
                <a:solidFill>
                  <a:srgbClr val="FFFF00"/>
                </a:solidFill>
              </a:rPr>
              <a:t>China </a:t>
            </a:r>
            <a:r>
              <a:rPr lang="en-AU" sz="3600" b="1" dirty="0" smtClean="0">
                <a:solidFill>
                  <a:srgbClr val="FFFF00"/>
                </a:solidFill>
              </a:rPr>
              <a:t>2004-5 EFL teaching</a:t>
            </a:r>
            <a:endParaRPr lang="en-AU" sz="3600" b="1" dirty="0">
              <a:solidFill>
                <a:srgbClr val="FFFF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1318</TotalTime>
  <Words>4724</Words>
  <Application>Microsoft Office PowerPoint</Application>
  <PresentationFormat>On-screen Show (4:3)</PresentationFormat>
  <Paragraphs>268</Paragraphs>
  <Slides>23</Slides>
  <Notes>23</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Equity</vt:lpstr>
      <vt:lpstr>Metro</vt: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dc:creator>
  <cp:lastModifiedBy>Wickham</cp:lastModifiedBy>
  <cp:revision>28</cp:revision>
  <dcterms:created xsi:type="dcterms:W3CDTF">2006-08-16T00:00:00Z</dcterms:created>
  <dcterms:modified xsi:type="dcterms:W3CDTF">2011-05-29T06:34:31Z</dcterms:modified>
</cp:coreProperties>
</file>