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sldIdLst>
    <p:sldId id="306" r:id="rId2"/>
    <p:sldId id="285" r:id="rId3"/>
    <p:sldId id="257" r:id="rId4"/>
    <p:sldId id="264" r:id="rId5"/>
    <p:sldId id="265" r:id="rId6"/>
    <p:sldId id="266" r:id="rId7"/>
    <p:sldId id="263" r:id="rId8"/>
    <p:sldId id="258" r:id="rId9"/>
    <p:sldId id="267" r:id="rId10"/>
    <p:sldId id="270" r:id="rId11"/>
    <p:sldId id="269" r:id="rId12"/>
    <p:sldId id="271" r:id="rId13"/>
    <p:sldId id="281" r:id="rId14"/>
    <p:sldId id="272" r:id="rId15"/>
    <p:sldId id="273" r:id="rId16"/>
    <p:sldId id="274" r:id="rId17"/>
    <p:sldId id="275" r:id="rId18"/>
    <p:sldId id="276" r:id="rId19"/>
    <p:sldId id="277" r:id="rId20"/>
    <p:sldId id="279" r:id="rId21"/>
    <p:sldId id="280" r:id="rId22"/>
    <p:sldId id="278" r:id="rId23"/>
    <p:sldId id="282" r:id="rId24"/>
    <p:sldId id="284" r:id="rId25"/>
    <p:sldId id="287" r:id="rId26"/>
    <p:sldId id="288" r:id="rId27"/>
    <p:sldId id="289" r:id="rId28"/>
    <p:sldId id="290" r:id="rId29"/>
    <p:sldId id="303" r:id="rId30"/>
    <p:sldId id="292" r:id="rId31"/>
    <p:sldId id="293" r:id="rId32"/>
    <p:sldId id="295" r:id="rId33"/>
    <p:sldId id="294" r:id="rId34"/>
    <p:sldId id="296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933C"/>
    <a:srgbClr val="63252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4547" autoAdjust="0"/>
  </p:normalViewPr>
  <p:slideViewPr>
    <p:cSldViewPr>
      <p:cViewPr varScale="1">
        <p:scale>
          <a:sx n="34" d="100"/>
          <a:sy n="34" d="100"/>
        </p:scale>
        <p:origin x="-1723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26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CE241-9155-4976-B6FB-68C0613B0392}" type="datetimeFigureOut">
              <a:rPr lang="en-AU" smtClean="0"/>
              <a:t>16/10/2012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3EE364-F4D4-4B16-A71A-141B46A793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5002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Poetry isn’t just for grownups …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EE364-F4D4-4B16-A71A-141B46A79304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35722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This is a more normal kids acrostic poem, based on some kid’s name.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EE364-F4D4-4B16-A71A-141B46A79304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2156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Concrete poems (or</a:t>
            </a:r>
            <a:r>
              <a:rPr lang="en-AU" baseline="0" dirty="0" smtClean="0"/>
              <a:t> shape poems)</a:t>
            </a:r>
            <a:r>
              <a:rPr lang="en-AU" dirty="0" smtClean="0"/>
              <a:t> are all about the shape, but the words should be good too.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EE364-F4D4-4B16-A71A-141B46A79304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92604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This concrete (shape) poem is quite a nice little poem even without the visual effect.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EE364-F4D4-4B16-A71A-141B46A79304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14631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Several more concrete / shape poems.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EE364-F4D4-4B16-A71A-141B46A79304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5923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A useful form for a short poem – 5 lines – that can be created in the classroom following a particular formula.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EE364-F4D4-4B16-A71A-141B46A79304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65574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An example of a </a:t>
            </a:r>
            <a:r>
              <a:rPr lang="en-AU" dirty="0" err="1" smtClean="0"/>
              <a:t>cinqain</a:t>
            </a:r>
            <a:r>
              <a:rPr lang="en-AU" dirty="0" smtClean="0"/>
              <a:t> poem.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EE364-F4D4-4B16-A71A-141B46A79304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19399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Free verse, or blank verse</a:t>
            </a:r>
            <a:r>
              <a:rPr lang="en-AU" baseline="0" dirty="0" smtClean="0"/>
              <a:t>, has no rhyme. Not a lot different from prose, just richer maybe.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EE364-F4D4-4B16-A71A-141B46A79304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53032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Haiku poems are often used in the classroom because they are short and simple, and have a formula to follow.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EE364-F4D4-4B16-A71A-141B46A79304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62487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Limericks are supposed to be funny, and follow a very strong formula.</a:t>
            </a:r>
            <a:r>
              <a:rPr lang="en-AU" baseline="0" dirty="0" smtClean="0"/>
              <a:t> Probably not so easy for ESL.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EE364-F4D4-4B16-A71A-141B46A79304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92416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Another example of a limerick.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EE364-F4D4-4B16-A71A-141B46A79304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7466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Some people get confused between types and forms. Forms is about what it looks like, the metre etc. Type is about the purpose.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EE364-F4D4-4B16-A71A-141B46A79304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53945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Sonnet – Shakespearean. Very definite rhythm and rhyme formulation. Difficult for primary school, although they might enjoy listening to it if well-read.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EE364-F4D4-4B16-A71A-141B46A79304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4274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Petrarchan – the other type of sonnet.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EE364-F4D4-4B16-A71A-141B46A79304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04643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Short little four-line poems. Can be fun for kids to try writing.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EE364-F4D4-4B16-A71A-141B46A79304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58584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Example of a Clerihew.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EE364-F4D4-4B16-A71A-141B46A79304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647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Should children be taught about poetic devices, or is that too adult for them?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EE364-F4D4-4B16-A71A-141B46A79304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59669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Chart of poetic devices.</a:t>
            </a:r>
          </a:p>
          <a:p>
            <a:r>
              <a:rPr lang="en-AU" dirty="0" smtClean="0"/>
              <a:t>The ‘sounds of poetry’ section is important for children.</a:t>
            </a:r>
          </a:p>
          <a:p>
            <a:r>
              <a:rPr lang="en-AU" dirty="0" smtClean="0"/>
              <a:t>The ‘imagery’ is useful, though they don’t need to learn the terms.</a:t>
            </a:r>
          </a:p>
          <a:p>
            <a:r>
              <a:rPr lang="en-AU" dirty="0" smtClean="0"/>
              <a:t>‘Comparison between things’ – children</a:t>
            </a:r>
            <a:r>
              <a:rPr lang="en-AU" baseline="0" dirty="0" smtClean="0"/>
              <a:t> can practice their language with, for example, similes.</a:t>
            </a:r>
          </a:p>
          <a:p>
            <a:r>
              <a:rPr lang="en-AU" baseline="0" dirty="0" smtClean="0"/>
              <a:t>‘Diction’ may be beyond primary school children.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EE364-F4D4-4B16-A71A-141B46A79304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17594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So how do we teach poetry to kids like this one.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EE364-F4D4-4B16-A71A-141B46A79304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25078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Here are some strategies.</a:t>
            </a:r>
          </a:p>
          <a:p>
            <a:r>
              <a:rPr lang="en-AU" dirty="0" smtClean="0"/>
              <a:t>Reading poems to them needs preparation and enthusiasm</a:t>
            </a:r>
            <a:r>
              <a:rPr lang="en-AU" dirty="0" smtClean="0"/>
              <a:t>. We are going to practise reading some now in class.</a:t>
            </a:r>
          </a:p>
          <a:p>
            <a:r>
              <a:rPr lang="en-AU" dirty="0" smtClean="0"/>
              <a:t>Try to read each line, hold it in your head, and look up to speak.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EE364-F4D4-4B16-A71A-141B46A79304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90989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Getting them to write poems – with careful preparation</a:t>
            </a:r>
            <a:r>
              <a:rPr lang="en-AU" baseline="0" dirty="0" smtClean="0"/>
              <a:t> they can do this.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EE364-F4D4-4B16-A71A-141B46A79304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10438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Some websites to look</a:t>
            </a:r>
            <a:r>
              <a:rPr lang="en-AU" baseline="0" dirty="0" smtClean="0"/>
              <a:t> at.</a:t>
            </a:r>
          </a:p>
          <a:p>
            <a:r>
              <a:rPr lang="en-AU" baseline="0" dirty="0" err="1" smtClean="0"/>
              <a:t>Shel</a:t>
            </a:r>
            <a:r>
              <a:rPr lang="en-AU" baseline="0" dirty="0" smtClean="0"/>
              <a:t> Silverstein writes great kids’ poems.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EE364-F4D4-4B16-A71A-141B46A79304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8873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Sometimes poetry looks a lot like prose. But the language is much richer. Like chocolate cake compared to plain white bread.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EE364-F4D4-4B16-A71A-141B46A79304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47851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Busy Teacher – register and use</a:t>
            </a:r>
            <a:r>
              <a:rPr lang="en-AU" baseline="0" dirty="0" smtClean="0"/>
              <a:t> </a:t>
            </a:r>
            <a:r>
              <a:rPr lang="en-AU" baseline="0" dirty="0" smtClean="0"/>
              <a:t>(it’s </a:t>
            </a:r>
            <a:r>
              <a:rPr lang="en-AU" baseline="0" dirty="0" smtClean="0"/>
              <a:t>free)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EE364-F4D4-4B16-A71A-141B46A79304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10728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Poem Hunter has some good </a:t>
            </a:r>
            <a:r>
              <a:rPr lang="en-AU" dirty="0" smtClean="0"/>
              <a:t>poems and ideas.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EE364-F4D4-4B16-A71A-141B46A79304}" type="slidenum">
              <a:rPr lang="en-AU" smtClean="0"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78219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Scholastic has poems and ideas.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EE364-F4D4-4B16-A71A-141B46A79304}" type="slidenum">
              <a:rPr lang="en-AU" smtClean="0"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05609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This crowd has a “poem in your pocket” thing.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EE364-F4D4-4B16-A71A-141B46A79304}" type="slidenum">
              <a:rPr lang="en-AU" smtClean="0"/>
              <a:t>33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3804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Basically 3 types of poetry:</a:t>
            </a:r>
          </a:p>
          <a:p>
            <a:r>
              <a:rPr lang="en-AU" dirty="0" smtClean="0"/>
              <a:t>First type of poetry – lyric.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EE364-F4D4-4B16-A71A-141B46A79304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6260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Second type of poetry – narrative. Lots of children’s poems are narrative.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EE364-F4D4-4B16-A71A-141B46A79304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3797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Third type – dramatic. Usually in blank verse / free verse,</a:t>
            </a:r>
            <a:r>
              <a:rPr lang="en-AU" baseline="0" dirty="0" smtClean="0"/>
              <a:t> but not always.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EE364-F4D4-4B16-A71A-141B46A79304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9861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Some people say there are 55 forms, some say</a:t>
            </a:r>
            <a:r>
              <a:rPr lang="en-AU" baseline="0" dirty="0" smtClean="0"/>
              <a:t> there are more. People tend to make up new forms and new names. Here are some of the interesting ones.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EE364-F4D4-4B16-A71A-141B46A79304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2953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Children</a:t>
            </a:r>
            <a:r>
              <a:rPr lang="en-AU" baseline="0" dirty="0" smtClean="0"/>
              <a:t> need to learn about rhyme, helps them with their phonics and reading.</a:t>
            </a:r>
          </a:p>
          <a:p>
            <a:r>
              <a:rPr lang="en-AU" baseline="0" dirty="0" smtClean="0"/>
              <a:t>It’s very important for kids to feel rhythm, developmentally for their brains.</a:t>
            </a:r>
          </a:p>
          <a:p>
            <a:r>
              <a:rPr lang="en-AU" baseline="0" dirty="0" smtClean="0"/>
              <a:t>Learning poems and learning about poetry with help their language development.</a:t>
            </a:r>
          </a:p>
          <a:p>
            <a:r>
              <a:rPr lang="en-AU" baseline="0" dirty="0" smtClean="0"/>
              <a:t>And poetry can and should be really fun for them, anything that is fun will improve their learning.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EE364-F4D4-4B16-A71A-141B46A79304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7646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This is</a:t>
            </a:r>
            <a:r>
              <a:rPr lang="en-AU" baseline="0" dirty="0" smtClean="0"/>
              <a:t> an acrostic poem – a very long, complicated one. (It’s also a sonnet).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EE364-F4D4-4B16-A71A-141B46A79304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1963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0FDA-F068-4F53-A5B8-422988CB937F}" type="datetime1">
              <a:rPr lang="en-US" smtClean="0"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83DC-9E03-4571-B12D-381FA15150FD}" type="datetime1">
              <a:rPr lang="en-US" smtClean="0"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A41A5-3F39-41F4-95B1-CDC261564D42}" type="datetime1">
              <a:rPr lang="en-US" smtClean="0"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8663D-E140-46CD-A6C2-68B64D976A4C}" type="datetime1">
              <a:rPr lang="en-US" smtClean="0"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51497-5E21-4844-BC8E-CA742740AE2A}" type="datetime1">
              <a:rPr lang="en-US" smtClean="0"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33ED-0BFF-4030-986C-2AB02C2E579F}" type="datetime1">
              <a:rPr lang="en-US" smtClean="0"/>
              <a:t>10/16/2012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4926-02F1-45D6-BC14-2C2FEBEC1DBB}" type="datetime1">
              <a:rPr lang="en-US" smtClean="0"/>
              <a:t>10/16/2012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2942E-8866-4EF4-BBC4-8AC56FB30E29}" type="datetime1">
              <a:rPr lang="en-US" smtClean="0"/>
              <a:t>10/16/2012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D62F-2B0F-4105-99A9-E242D40758F9}" type="datetime1">
              <a:rPr lang="en-US" smtClean="0"/>
              <a:t>10/16/2012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249B5-EE23-4D19-8CB0-6934B8389F35}" type="datetime1">
              <a:rPr lang="en-US" smtClean="0"/>
              <a:t>10/16/2012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08D5-CC97-4BF0-B8DB-261471AB4079}" type="datetime1">
              <a:rPr lang="en-US" smtClean="0"/>
              <a:t>10/16/2012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42E33-46A7-43B8-9AAD-6D70D7132487}" type="datetime1">
              <a:rPr lang="en-US" smtClean="0"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12handhelds.com/data/samples/poetry/poetry_book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57400"/>
            <a:ext cx="8763000" cy="396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304800"/>
            <a:ext cx="7772400" cy="147002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A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Poetry for Kids</a:t>
            </a:r>
            <a:endParaRPr lang="en-A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97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AU" sz="7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Name Acrostic Poem</a:t>
            </a:r>
            <a:endParaRPr lang="en-AU" sz="72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57400"/>
            <a:ext cx="6407150" cy="389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1892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75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A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Concrete Poem</a:t>
            </a:r>
            <a:endParaRPr lang="en-A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6" name="Picture 4" descr="http://www.k12handhelds.com/data/samples/poetry/img/concrete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740" y="1295400"/>
            <a:ext cx="5770521" cy="517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7498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609600"/>
            <a:ext cx="3048000" cy="223996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A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Concrete</a:t>
            </a:r>
            <a:br>
              <a:rPr lang="en-A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A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Poem</a:t>
            </a:r>
            <a:endParaRPr lang="en-A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4662"/>
            <a:ext cx="4876800" cy="6122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299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A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Sometimes called “Shape Poems”</a:t>
            </a:r>
            <a:endParaRPr lang="en-A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37" y="1337310"/>
            <a:ext cx="2400163" cy="5152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3352800"/>
            <a:ext cx="2628900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034" y="4114800"/>
            <a:ext cx="238456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074" y="1337310"/>
            <a:ext cx="2979566" cy="2535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2" y="1352550"/>
            <a:ext cx="227647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0053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274638"/>
            <a:ext cx="4800600" cy="1143000"/>
          </a:xfrm>
          <a:solidFill>
            <a:srgbClr val="FFFFFF"/>
          </a:solidFill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A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Cinquain</a:t>
            </a:r>
            <a:endParaRPr lang="en-A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6220" y="2286000"/>
            <a:ext cx="8641080" cy="193899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US" sz="2400" b="1" dirty="0"/>
              <a:t>Line A:</a:t>
            </a:r>
            <a:r>
              <a:rPr lang="en-US" sz="2400" dirty="0"/>
              <a:t> One vague or general one-word subject or topic.</a:t>
            </a:r>
            <a:br>
              <a:rPr lang="en-US" sz="2400" dirty="0"/>
            </a:br>
            <a:r>
              <a:rPr lang="en-US" sz="2400" b="1" dirty="0"/>
              <a:t>Line B:</a:t>
            </a:r>
            <a:r>
              <a:rPr lang="en-US" sz="2400" dirty="0"/>
              <a:t> Two vivid adjectives that describe the topic.</a:t>
            </a:r>
            <a:br>
              <a:rPr lang="en-US" sz="2400" dirty="0"/>
            </a:br>
            <a:r>
              <a:rPr lang="en-US" sz="2400" b="1" dirty="0"/>
              <a:t>Line C:</a:t>
            </a:r>
            <a:r>
              <a:rPr lang="en-US" sz="2400" dirty="0"/>
              <a:t> Three interesting “-ing” action verbs that fit the topic.</a:t>
            </a:r>
            <a:br>
              <a:rPr lang="en-US" sz="2400" dirty="0"/>
            </a:br>
            <a:r>
              <a:rPr lang="en-US" sz="2400" b="1" dirty="0"/>
              <a:t>Line D:</a:t>
            </a:r>
            <a:r>
              <a:rPr lang="en-US" sz="2400" dirty="0"/>
              <a:t> Four-word phrase that captures feeling about the topic.</a:t>
            </a:r>
            <a:br>
              <a:rPr lang="en-US" sz="2400" dirty="0"/>
            </a:br>
            <a:r>
              <a:rPr lang="en-US" sz="2400" b="1" dirty="0"/>
              <a:t>Line E:</a:t>
            </a:r>
            <a:r>
              <a:rPr lang="en-US" sz="2400" dirty="0"/>
              <a:t> A very specific term that explains Line A.</a:t>
            </a:r>
            <a:endParaRPr lang="en-A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5257800"/>
            <a:ext cx="6705600" cy="7078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A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NOTE: ‘cinq’ is French for ‘five’.</a:t>
            </a:r>
            <a:endParaRPr lang="en-A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2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526"/>
            <a:ext cx="9144000" cy="689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" y="1502791"/>
            <a:ext cx="8534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Insect</a:t>
            </a:r>
            <a:br>
              <a:rPr lang="en-US" sz="4800" b="1" dirty="0"/>
            </a:br>
            <a:r>
              <a:rPr lang="en-US" sz="4800" b="1" dirty="0"/>
              <a:t>Hidden, hungry</a:t>
            </a:r>
            <a:br>
              <a:rPr lang="en-US" sz="4800" b="1" dirty="0"/>
            </a:br>
            <a:r>
              <a:rPr lang="en-US" sz="4800" b="1" dirty="0"/>
              <a:t>Preening, searching, stalking</a:t>
            </a:r>
            <a:br>
              <a:rPr lang="en-US" sz="4800" b="1" dirty="0"/>
            </a:br>
            <a:r>
              <a:rPr lang="en-US" sz="4800" b="1" dirty="0"/>
              <a:t>Waits as if praying</a:t>
            </a:r>
            <a:br>
              <a:rPr lang="en-US" sz="4800" b="1" dirty="0"/>
            </a:br>
            <a:r>
              <a:rPr lang="en-US" sz="4800" b="1" dirty="0"/>
              <a:t>Mantis</a:t>
            </a:r>
            <a:endParaRPr lang="en-AU" sz="4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7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Free Verse</a:t>
            </a:r>
            <a:endParaRPr lang="en-AU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9700" y="1295400"/>
            <a:ext cx="6324600" cy="5386090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>
            <a:spAutoFit/>
          </a:bodyPr>
          <a:lstStyle/>
          <a:p>
            <a:r>
              <a:rPr lang="en-US" sz="4400" dirty="0"/>
              <a:t>The fog comes</a:t>
            </a:r>
          </a:p>
          <a:p>
            <a:r>
              <a:rPr lang="en-US" sz="4400" dirty="0"/>
              <a:t>on little cat feet.</a:t>
            </a:r>
          </a:p>
          <a:p>
            <a:r>
              <a:rPr lang="en-US" sz="4400" dirty="0"/>
              <a:t> </a:t>
            </a:r>
          </a:p>
          <a:p>
            <a:r>
              <a:rPr lang="en-US" sz="4400" dirty="0"/>
              <a:t>It sits looking</a:t>
            </a:r>
          </a:p>
          <a:p>
            <a:r>
              <a:rPr lang="en-US" sz="4400" dirty="0"/>
              <a:t>over </a:t>
            </a:r>
            <a:r>
              <a:rPr lang="en-US" sz="4400" dirty="0" err="1" smtClean="0"/>
              <a:t>harbour</a:t>
            </a:r>
            <a:r>
              <a:rPr lang="en-US" sz="4400" dirty="0" smtClean="0"/>
              <a:t> </a:t>
            </a:r>
            <a:r>
              <a:rPr lang="en-US" sz="4400" dirty="0"/>
              <a:t>and city</a:t>
            </a:r>
          </a:p>
          <a:p>
            <a:r>
              <a:rPr lang="en-US" sz="4400" dirty="0"/>
              <a:t>on silent haunches</a:t>
            </a:r>
          </a:p>
          <a:p>
            <a:r>
              <a:rPr lang="en-US" sz="4400" dirty="0"/>
              <a:t>and then moves on</a:t>
            </a:r>
            <a:r>
              <a:rPr lang="en-US" sz="4400" dirty="0" smtClean="0"/>
              <a:t>.</a:t>
            </a:r>
          </a:p>
          <a:p>
            <a:endParaRPr lang="en-AU" b="1" dirty="0" smtClean="0"/>
          </a:p>
          <a:p>
            <a:r>
              <a:rPr lang="en-AU" b="1" dirty="0" smtClean="0"/>
              <a:t>by </a:t>
            </a:r>
            <a:r>
              <a:rPr lang="en-AU" b="1" dirty="0"/>
              <a:t>Carl </a:t>
            </a:r>
            <a:r>
              <a:rPr lang="en-AU" b="1" dirty="0" smtClean="0"/>
              <a:t>Sandburg</a:t>
            </a:r>
            <a:endParaRPr lang="en-A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66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0"/>
            <a:ext cx="911352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Haiku Poem</a:t>
            </a:r>
            <a:endParaRPr lang="en-AU" sz="7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7300" y="1752600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 smtClean="0"/>
              <a:t>3 lines, 5 / 7 / 5 syllables</a:t>
            </a:r>
            <a:endParaRPr lang="en-AU" sz="4400" b="1" dirty="0"/>
          </a:p>
        </p:txBody>
      </p:sp>
      <p:sp>
        <p:nvSpPr>
          <p:cNvPr id="4" name="Rectangle 3"/>
          <p:cNvSpPr/>
          <p:nvPr/>
        </p:nvSpPr>
        <p:spPr>
          <a:xfrm>
            <a:off x="792480" y="3962400"/>
            <a:ext cx="7391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/>
              <a:t>I walk across sand</a:t>
            </a:r>
          </a:p>
          <a:p>
            <a:r>
              <a:rPr lang="en-US" sz="4800" dirty="0"/>
              <a:t>And find myself blistering</a:t>
            </a:r>
          </a:p>
          <a:p>
            <a:r>
              <a:rPr lang="en-US" sz="4800" dirty="0"/>
              <a:t>In the hot, hot heat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98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AU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Limerick</a:t>
            </a:r>
            <a:endParaRPr lang="en-AU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19200"/>
            <a:ext cx="6400799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1649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en-AU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Limerick</a:t>
            </a:r>
            <a:endParaRPr lang="en-AU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091" y="3886200"/>
            <a:ext cx="3797818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" y="990600"/>
            <a:ext cx="8686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There was a young man from Dealing</a:t>
            </a:r>
            <a:br>
              <a:rPr lang="en-US" sz="4000" dirty="0"/>
            </a:br>
            <a:r>
              <a:rPr lang="en-US" sz="4000" dirty="0"/>
              <a:t>Who caught the bus for </a:t>
            </a:r>
            <a:r>
              <a:rPr lang="en-US" sz="4000" dirty="0" err="1"/>
              <a:t>Ealing</a:t>
            </a:r>
            <a:r>
              <a:rPr lang="en-US" sz="4000" dirty="0"/>
              <a:t>.</a:t>
            </a:r>
            <a:br>
              <a:rPr lang="en-US" sz="4000" dirty="0"/>
            </a:br>
            <a:r>
              <a:rPr lang="en-US" sz="4000" dirty="0"/>
              <a:t>It said on the door</a:t>
            </a:r>
            <a:br>
              <a:rPr lang="en-US" sz="4000" dirty="0"/>
            </a:br>
            <a:r>
              <a:rPr lang="en-US" sz="4000" dirty="0"/>
              <a:t>Don't spit on the floor </a:t>
            </a:r>
            <a:br>
              <a:rPr lang="en-US" sz="4000" dirty="0"/>
            </a:br>
            <a:r>
              <a:rPr lang="en-US" sz="4000" dirty="0"/>
              <a:t>So he jumped up and spat on the ceiling</a:t>
            </a:r>
            <a:endParaRPr lang="en-AU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3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2" y="60960"/>
            <a:ext cx="9078768" cy="682752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This lesson covers:</a:t>
            </a:r>
            <a:endParaRPr lang="en-A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90600" y="1905000"/>
            <a:ext cx="4953000" cy="3200400"/>
          </a:xfrm>
        </p:spPr>
        <p:txBody>
          <a:bodyPr>
            <a:noAutofit/>
          </a:bodyPr>
          <a:lstStyle/>
          <a:p>
            <a:r>
              <a:rPr lang="en-AU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Poetry Types</a:t>
            </a:r>
          </a:p>
          <a:p>
            <a:r>
              <a:rPr lang="en-AU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Poetry Forms</a:t>
            </a:r>
          </a:p>
          <a:p>
            <a:r>
              <a:rPr lang="en-AU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Strategies</a:t>
            </a:r>
            <a:endParaRPr lang="en-AU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6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685800" cy="6474317"/>
          </a:xfrm>
        </p:spPr>
        <p:txBody>
          <a:bodyPr/>
          <a:lstStyle/>
          <a:p>
            <a:r>
              <a:rPr lang="en-A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SONNET</a:t>
            </a:r>
            <a:br>
              <a:rPr lang="en-A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A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en-A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A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en-A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40" y="228600"/>
            <a:ext cx="7905200" cy="647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25640" y="63362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Shakespearean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42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685800" cy="6474317"/>
          </a:xfrm>
        </p:spPr>
        <p:txBody>
          <a:bodyPr/>
          <a:lstStyle/>
          <a:p>
            <a:r>
              <a:rPr lang="en-A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SONNET</a:t>
            </a:r>
            <a:br>
              <a:rPr lang="en-A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A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en-A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A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en-AU" b="1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9045"/>
            <a:ext cx="8001000" cy="6639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67600" y="6345571"/>
            <a:ext cx="150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Petrarchan 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20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A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Clerihew</a:t>
            </a:r>
            <a:endParaRPr lang="en-A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320" y="1524000"/>
            <a:ext cx="87172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600" i="1" dirty="0"/>
              <a:t>Clerihews have just a few simple rules</a:t>
            </a:r>
            <a:r>
              <a:rPr lang="en-AU" sz="3600" dirty="0"/>
              <a:t>: </a:t>
            </a:r>
          </a:p>
          <a:p>
            <a:pPr marL="571500" lvl="0" indent="-571500">
              <a:buFont typeface="Arial" pitchFamily="34" charset="0"/>
              <a:buChar char="•"/>
            </a:pPr>
            <a:r>
              <a:rPr lang="en-AU" sz="3600" b="1" dirty="0">
                <a:solidFill>
                  <a:srgbClr val="C00000"/>
                </a:solidFill>
              </a:rPr>
              <a:t>They are four lines long. </a:t>
            </a:r>
          </a:p>
          <a:p>
            <a:pPr marL="571500" lvl="0" indent="-571500">
              <a:buFont typeface="Arial" pitchFamily="34" charset="0"/>
              <a:buChar char="•"/>
            </a:pPr>
            <a:r>
              <a:rPr lang="en-AU" sz="3600" b="1" dirty="0">
                <a:solidFill>
                  <a:srgbClr val="00B050"/>
                </a:solidFill>
              </a:rPr>
              <a:t>The first and second lines rhyme with each other, and the third and fourth lines rhyme with each other. </a:t>
            </a:r>
          </a:p>
          <a:p>
            <a:pPr marL="571500" lvl="0" indent="-571500">
              <a:buFont typeface="Arial" pitchFamily="34" charset="0"/>
              <a:buChar char="•"/>
            </a:pPr>
            <a:r>
              <a:rPr lang="en-AU" sz="3600" b="1" dirty="0">
                <a:solidFill>
                  <a:srgbClr val="0070C0"/>
                </a:solidFill>
              </a:rPr>
              <a:t>The first line names a </a:t>
            </a:r>
            <a:r>
              <a:rPr lang="en-AU" sz="3600" b="1" u="sng" dirty="0">
                <a:solidFill>
                  <a:srgbClr val="0070C0"/>
                </a:solidFill>
              </a:rPr>
              <a:t>person</a:t>
            </a:r>
            <a:r>
              <a:rPr lang="en-AU" sz="3600" b="1" dirty="0">
                <a:solidFill>
                  <a:srgbClr val="0070C0"/>
                </a:solidFill>
              </a:rPr>
              <a:t>, and the second line ends with something that </a:t>
            </a:r>
            <a:r>
              <a:rPr lang="en-AU" sz="3600" b="1" u="sng" dirty="0">
                <a:solidFill>
                  <a:srgbClr val="0070C0"/>
                </a:solidFill>
              </a:rPr>
              <a:t>rhymes with the name of the person</a:t>
            </a:r>
            <a:r>
              <a:rPr lang="en-AU" sz="3600" b="1" dirty="0">
                <a:solidFill>
                  <a:srgbClr val="0070C0"/>
                </a:solidFill>
              </a:rPr>
              <a:t>. </a:t>
            </a:r>
          </a:p>
          <a:p>
            <a:pPr marL="571500" lvl="0" indent="-571500">
              <a:buFont typeface="Arial" pitchFamily="34" charset="0"/>
              <a:buChar char="•"/>
            </a:pPr>
            <a:r>
              <a:rPr lang="en-AU" sz="3600" b="1" dirty="0">
                <a:solidFill>
                  <a:srgbClr val="7030A0"/>
                </a:solidFill>
              </a:rPr>
              <a:t>A clerihew should be funny.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6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9036"/>
            <a:ext cx="9144000" cy="6867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 Clerihew</a:t>
            </a:r>
            <a:endParaRPr lang="en-A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3424482"/>
            <a:ext cx="8153400" cy="2062103"/>
          </a:xfrm>
          <a:prstGeom prst="rect">
            <a:avLst/>
          </a:prstGeom>
          <a:solidFill>
            <a:srgbClr val="632523">
              <a:alpha val="60000"/>
            </a:srgbClr>
          </a:solidFill>
        </p:spPr>
        <p:txBody>
          <a:bodyPr wrap="square">
            <a:spAutoFit/>
          </a:bodyPr>
          <a:lstStyle/>
          <a:p>
            <a:r>
              <a:rPr lang="en-A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enemy of Harry Potter </a:t>
            </a:r>
            <a:br>
              <a:rPr lang="en-A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A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Was a scheming plotter. </a:t>
            </a:r>
            <a:br>
              <a:rPr lang="en-A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A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 can't tell you what he's called; I'd </a:t>
            </a:r>
            <a:r>
              <a:rPr lang="en-A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 ashamed </a:t>
            </a:r>
            <a:r>
              <a:rPr lang="en-A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A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A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 name "he who must not be named."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48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Don’t Forget Poetic Devices!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0"/>
            <a:ext cx="9144000" cy="558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195072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Which poetic devices should children learn about, and why?</a:t>
            </a:r>
            <a:endParaRPr lang="en-A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154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7152"/>
            <a:ext cx="8839200" cy="660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90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11430"/>
            <a:ext cx="9128760" cy="684657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325562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Strategies?</a:t>
            </a:r>
            <a:endParaRPr lang="en-A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62300" y="53340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Poems for Kids</a:t>
            </a:r>
            <a:endParaRPr lang="en-A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423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AU" dirty="0" smtClean="0"/>
              <a:t>Read Poems to them</a:t>
            </a:r>
          </a:p>
          <a:p>
            <a:r>
              <a:rPr lang="en-AU" dirty="0" smtClean="0"/>
              <a:t>Get them to read poems (silently/aloud)</a:t>
            </a:r>
          </a:p>
          <a:p>
            <a:r>
              <a:rPr lang="en-AU" dirty="0" smtClean="0"/>
              <a:t>Get them to memorise poems</a:t>
            </a:r>
          </a:p>
          <a:p>
            <a:r>
              <a:rPr lang="en-AU" dirty="0" smtClean="0"/>
              <a:t>Get them to recite poems</a:t>
            </a:r>
          </a:p>
          <a:p>
            <a:r>
              <a:rPr lang="en-AU" dirty="0" smtClean="0"/>
              <a:t>They respond to poems with actions</a:t>
            </a:r>
          </a:p>
          <a:p>
            <a:r>
              <a:rPr lang="en-AU" dirty="0" smtClean="0"/>
              <a:t>They respond to poems with artwork</a:t>
            </a:r>
          </a:p>
          <a:p>
            <a:r>
              <a:rPr lang="en-AU" dirty="0" smtClean="0"/>
              <a:t>They respond to a poem by dramatizing it</a:t>
            </a:r>
          </a:p>
          <a:p>
            <a:r>
              <a:rPr lang="en-AU" dirty="0" smtClean="0"/>
              <a:t>They compare poems</a:t>
            </a:r>
          </a:p>
          <a:p>
            <a:r>
              <a:rPr lang="en-AU" dirty="0" smtClean="0"/>
              <a:t>They listen to lyrical poems (in songs)</a:t>
            </a:r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325562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Strategies?</a:t>
            </a:r>
            <a:endParaRPr lang="en-A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470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AU" dirty="0" smtClean="0"/>
              <a:t>Get them to write their own poems …</a:t>
            </a:r>
          </a:p>
          <a:p>
            <a:r>
              <a:rPr lang="en-AU" dirty="0" smtClean="0"/>
              <a:t>Write an acrostic name poem</a:t>
            </a:r>
          </a:p>
          <a:p>
            <a:r>
              <a:rPr lang="en-AU" dirty="0" smtClean="0"/>
              <a:t>Make a shape poem</a:t>
            </a:r>
          </a:p>
          <a:p>
            <a:r>
              <a:rPr lang="en-AU" dirty="0" smtClean="0"/>
              <a:t>Use a poetic device in a simple poem</a:t>
            </a:r>
          </a:p>
          <a:p>
            <a:r>
              <a:rPr lang="en-AU" dirty="0" smtClean="0"/>
              <a:t>Work together to create a group or class poem</a:t>
            </a:r>
          </a:p>
          <a:p>
            <a:r>
              <a:rPr lang="en-AU" dirty="0" smtClean="0"/>
              <a:t>Display poems children have written</a:t>
            </a:r>
          </a:p>
          <a:p>
            <a:r>
              <a:rPr lang="en-AU" dirty="0" smtClean="0"/>
              <a:t>Find poems on the Internet</a:t>
            </a:r>
          </a:p>
          <a:p>
            <a:r>
              <a:rPr lang="en-AU" dirty="0" smtClean="0"/>
              <a:t>Put your class poems on the Internet</a:t>
            </a:r>
          </a:p>
          <a:p>
            <a:r>
              <a:rPr lang="en-AU" dirty="0" smtClean="0"/>
              <a:t>‘Found Poetry’ – make a found poem</a:t>
            </a:r>
          </a:p>
          <a:p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325562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Strategies?</a:t>
            </a:r>
            <a:endParaRPr lang="en-A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869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2"/>
          <a:stretch/>
        </p:blipFill>
        <p:spPr bwMode="auto">
          <a:xfrm>
            <a:off x="495300" y="708977"/>
            <a:ext cx="8153400" cy="5950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72195" y="101520"/>
            <a:ext cx="5599610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AU" sz="3200" dirty="0"/>
              <a:t>http://</a:t>
            </a:r>
            <a:r>
              <a:rPr lang="en-AU" sz="3200" dirty="0" smtClean="0"/>
              <a:t>www.shelsilverstein.com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358634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How is poetry different from prose?</a:t>
            </a:r>
            <a:endParaRPr lang="en-AU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1800225"/>
            <a:ext cx="8961120" cy="3257550"/>
            <a:chOff x="152400" y="3600450"/>
            <a:chExt cx="8961120" cy="32575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3600450"/>
              <a:ext cx="4337685" cy="3257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3253" y="3661887"/>
              <a:ext cx="4450267" cy="31346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187455" y="55626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A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Rich chocolate cake</a:t>
            </a:r>
            <a:endParaRPr lang="en-A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46095" y="55626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AU" sz="4000" b="1" dirty="0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Plain white bread</a:t>
            </a:r>
            <a:endParaRPr lang="en-AU" sz="4000" b="1" dirty="0">
              <a:ln w="11430"/>
              <a:solidFill>
                <a:schemeClr val="bg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50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3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9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5077"/>
            <a:ext cx="9144000" cy="5802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228600"/>
            <a:ext cx="906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/>
              <a:t>http://busyteacher.org/7031-10-fun-ways-teach-poetry-classroom.html</a:t>
            </a:r>
          </a:p>
        </p:txBody>
      </p:sp>
    </p:spTree>
    <p:extLst>
      <p:ext uri="{BB962C8B-B14F-4D97-AF65-F5344CB8AC3E}">
        <p14:creationId xmlns:p14="http://schemas.microsoft.com/office/powerpoint/2010/main" val="177165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133600"/>
            <a:ext cx="9190695" cy="469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889005" y="762000"/>
            <a:ext cx="73659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600" dirty="0"/>
              <a:t>http://www.poemhunter.com/poems/</a:t>
            </a:r>
          </a:p>
        </p:txBody>
      </p:sp>
    </p:spTree>
    <p:extLst>
      <p:ext uri="{BB962C8B-B14F-4D97-AF65-F5344CB8AC3E}">
        <p14:creationId xmlns:p14="http://schemas.microsoft.com/office/powerpoint/2010/main" val="308785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828800"/>
            <a:ext cx="8914503" cy="486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5609" y="685800"/>
            <a:ext cx="80527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dirty="0"/>
              <a:t>http://teacher.scholastic.com/writewit/poetry/</a:t>
            </a:r>
          </a:p>
        </p:txBody>
      </p:sp>
    </p:spTree>
    <p:extLst>
      <p:ext uri="{BB962C8B-B14F-4D97-AF65-F5344CB8AC3E}">
        <p14:creationId xmlns:p14="http://schemas.microsoft.com/office/powerpoint/2010/main" val="107166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21258"/>
            <a:ext cx="8991600" cy="690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00200" y="2362200"/>
            <a:ext cx="5943600" cy="1754326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AU" sz="3600" dirty="0"/>
              <a:t>http://www.stewartcountyschools.net/des/Poetry%20WebQuest.htm</a:t>
            </a:r>
          </a:p>
        </p:txBody>
      </p:sp>
    </p:spTree>
    <p:extLst>
      <p:ext uri="{BB962C8B-B14F-4D97-AF65-F5344CB8AC3E}">
        <p14:creationId xmlns:p14="http://schemas.microsoft.com/office/powerpoint/2010/main" val="191548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687603"/>
            <a:ext cx="9067800" cy="617039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A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Project</a:t>
            </a:r>
            <a:endParaRPr lang="en-A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63040" y="5882640"/>
            <a:ext cx="624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 smtClean="0"/>
              <a:t>ruth.wickham@gmail.com</a:t>
            </a:r>
            <a:endParaRPr lang="en-A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080303"/>
            <a:ext cx="434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Write 3 poems</a:t>
            </a:r>
          </a:p>
          <a:p>
            <a:r>
              <a:rPr lang="en-AU" sz="2800" dirty="0" smtClean="0"/>
              <a:t>in 3 different forms</a:t>
            </a:r>
          </a:p>
          <a:p>
            <a:r>
              <a:rPr lang="en-AU" sz="2800" dirty="0" smtClean="0"/>
              <a:t>(at least one with rhyming)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148885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 Types of Poetry</a:t>
            </a:r>
            <a:endParaRPr lang="en-AU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AU" b="1" dirty="0" smtClean="0"/>
              <a:t>Lyric</a:t>
            </a:r>
          </a:p>
          <a:p>
            <a:pPr lvl="1"/>
            <a:r>
              <a:rPr lang="en-AU" dirty="0" smtClean="0"/>
              <a:t>Thought and emotion</a:t>
            </a:r>
          </a:p>
          <a:p>
            <a:pPr lvl="1"/>
            <a:r>
              <a:rPr lang="en-AU" dirty="0" smtClean="0"/>
              <a:t>Some songs</a:t>
            </a:r>
          </a:p>
          <a:p>
            <a:pPr lvl="1"/>
            <a:r>
              <a:rPr lang="en-AU" dirty="0" smtClean="0"/>
              <a:t>Eulogy, ode, sonnet</a:t>
            </a:r>
          </a:p>
          <a:p>
            <a:pPr lvl="1"/>
            <a:r>
              <a:rPr lang="en-AU" dirty="0" smtClean="0"/>
              <a:t>Does </a:t>
            </a:r>
            <a:r>
              <a:rPr lang="en-AU" u="sng" dirty="0" smtClean="0"/>
              <a:t>not</a:t>
            </a:r>
            <a:r>
              <a:rPr lang="en-AU" dirty="0" smtClean="0"/>
              <a:t> tell story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7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3 Types of Poetry</a:t>
            </a:r>
            <a:endParaRPr lang="en-AU" sz="7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AU" dirty="0" smtClean="0"/>
              <a:t>Lyric</a:t>
            </a:r>
          </a:p>
          <a:p>
            <a:r>
              <a:rPr lang="en-AU" b="1" dirty="0" smtClean="0"/>
              <a:t>Narrative</a:t>
            </a:r>
          </a:p>
          <a:p>
            <a:pPr lvl="1"/>
            <a:r>
              <a:rPr lang="en-AU" dirty="0" smtClean="0"/>
              <a:t>Tells a story</a:t>
            </a:r>
          </a:p>
          <a:p>
            <a:pPr lvl="1"/>
            <a:r>
              <a:rPr lang="en-AU" dirty="0" smtClean="0"/>
              <a:t>Ballads, epics</a:t>
            </a:r>
          </a:p>
          <a:p>
            <a:pPr lvl="1"/>
            <a:r>
              <a:rPr lang="en-AU" dirty="0" smtClean="0"/>
              <a:t>Heroic events of cultural significance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1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3 Types of Poetry</a:t>
            </a:r>
            <a:endParaRPr lang="en-AU" sz="7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AU" dirty="0" smtClean="0"/>
              <a:t>Lyric</a:t>
            </a:r>
          </a:p>
          <a:p>
            <a:r>
              <a:rPr lang="en-AU" dirty="0" smtClean="0"/>
              <a:t>Narrative</a:t>
            </a:r>
          </a:p>
          <a:p>
            <a:r>
              <a:rPr lang="en-AU" b="1" dirty="0" smtClean="0"/>
              <a:t>Dramatic</a:t>
            </a:r>
          </a:p>
          <a:p>
            <a:pPr lvl="1"/>
            <a:r>
              <a:rPr lang="en-AU" dirty="0" smtClean="0"/>
              <a:t>Written in verse that is meant to be spoken</a:t>
            </a:r>
          </a:p>
          <a:p>
            <a:pPr lvl="1"/>
            <a:r>
              <a:rPr lang="en-AU" dirty="0" smtClean="0"/>
              <a:t>Tell story or portray situation</a:t>
            </a:r>
          </a:p>
          <a:p>
            <a:pPr lvl="1"/>
            <a:r>
              <a:rPr lang="en-AU" dirty="0" smtClean="0"/>
              <a:t>Usually in blank verse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09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A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(Some) Forms of Poetry</a:t>
            </a:r>
            <a:endParaRPr lang="en-A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706"/>
            <a:ext cx="2590800" cy="4953000"/>
          </a:xfrm>
        </p:spPr>
        <p:txBody>
          <a:bodyPr>
            <a:normAutofit lnSpcReduction="10000"/>
          </a:bodyPr>
          <a:lstStyle/>
          <a:p>
            <a:r>
              <a:rPr lang="en-AU" sz="3500" b="1" dirty="0" smtClean="0">
                <a:solidFill>
                  <a:srgbClr val="FF0000"/>
                </a:solidFill>
              </a:rPr>
              <a:t>Acrostic</a:t>
            </a:r>
          </a:p>
          <a:p>
            <a:r>
              <a:rPr lang="en-AU" sz="3500" b="1" dirty="0" smtClean="0">
                <a:solidFill>
                  <a:srgbClr val="00B050"/>
                </a:solidFill>
              </a:rPr>
              <a:t>Concrete</a:t>
            </a:r>
          </a:p>
          <a:p>
            <a:r>
              <a:rPr lang="en-AU" sz="3500" b="1" dirty="0" smtClean="0">
                <a:solidFill>
                  <a:srgbClr val="0070C0"/>
                </a:solidFill>
              </a:rPr>
              <a:t>Cinquain</a:t>
            </a:r>
          </a:p>
          <a:p>
            <a:r>
              <a:rPr lang="en-AU" sz="3500" b="1" dirty="0" smtClean="0">
                <a:solidFill>
                  <a:srgbClr val="7030A0"/>
                </a:solidFill>
              </a:rPr>
              <a:t>Free Verse</a:t>
            </a:r>
          </a:p>
          <a:p>
            <a:r>
              <a:rPr lang="en-AU" sz="3500" b="1" dirty="0" smtClean="0">
                <a:solidFill>
                  <a:schemeClr val="accent6">
                    <a:lumMod val="75000"/>
                  </a:schemeClr>
                </a:solidFill>
              </a:rPr>
              <a:t>Haiku</a:t>
            </a:r>
          </a:p>
          <a:p>
            <a:r>
              <a:rPr lang="en-AU" sz="3500" b="1" dirty="0" smtClean="0">
                <a:solidFill>
                  <a:srgbClr val="C00000"/>
                </a:solidFill>
              </a:rPr>
              <a:t>Limerick</a:t>
            </a:r>
          </a:p>
          <a:p>
            <a:r>
              <a:rPr lang="en-AU" sz="3500" b="1" dirty="0" smtClean="0">
                <a:solidFill>
                  <a:srgbClr val="00B0F0"/>
                </a:solidFill>
              </a:rPr>
              <a:t>Sonnet</a:t>
            </a:r>
          </a:p>
          <a:p>
            <a:r>
              <a:rPr lang="en-AU" sz="3500" b="1" dirty="0" smtClean="0">
                <a:solidFill>
                  <a:srgbClr val="002060"/>
                </a:solidFill>
              </a:rPr>
              <a:t>Clerihew</a:t>
            </a:r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4724400" y="2667000"/>
            <a:ext cx="3505200" cy="2389406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sz="3200" dirty="0" smtClean="0"/>
              <a:t>Which ones are good for children?</a:t>
            </a:r>
            <a:endParaRPr lang="en-AU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49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25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" y="0"/>
            <a:ext cx="9117295" cy="68154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7933C">
              <a:alpha val="60000"/>
            </a:srgbClr>
          </a:solidFill>
        </p:spPr>
        <p:txBody>
          <a:bodyPr>
            <a:noAutofit/>
          </a:bodyPr>
          <a:lstStyle/>
          <a:p>
            <a:r>
              <a:rPr lang="en-A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Why teach poetry?</a:t>
            </a:r>
            <a:endParaRPr lang="en-AU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" y="4343400"/>
            <a:ext cx="2804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b="1" dirty="0" smtClean="0"/>
              <a:t>rhyme</a:t>
            </a:r>
            <a:endParaRPr lang="en-AU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913120" y="4343400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b="1" dirty="0" smtClean="0"/>
              <a:t>rhythm</a:t>
            </a:r>
            <a:endParaRPr lang="en-AU" sz="6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171700" y="1981200"/>
            <a:ext cx="4800600" cy="1200329"/>
          </a:xfrm>
          <a:prstGeom prst="rect">
            <a:avLst/>
          </a:prstGeom>
          <a:solidFill>
            <a:srgbClr val="77933C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A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 children?</a:t>
            </a:r>
            <a:endParaRPr lang="en-AU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79" y="5638800"/>
            <a:ext cx="327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b="1" dirty="0" smtClean="0"/>
              <a:t>language</a:t>
            </a:r>
            <a:endParaRPr lang="en-AU" sz="6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257800" y="5638800"/>
            <a:ext cx="373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b="1" dirty="0" smtClean="0"/>
              <a:t>enjoyment</a:t>
            </a:r>
            <a:endParaRPr lang="en-AU" sz="6000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2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399" y="0"/>
            <a:ext cx="2133601" cy="2362200"/>
          </a:xfrm>
        </p:spPr>
        <p:txBody>
          <a:bodyPr>
            <a:noAutofit/>
          </a:bodyPr>
          <a:lstStyle/>
          <a:p>
            <a:r>
              <a:rPr lang="en-A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Acrostic</a:t>
            </a:r>
            <a:br>
              <a:rPr lang="en-A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A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Poem</a:t>
            </a:r>
            <a:endParaRPr lang="en-AU" dirty="0">
              <a:ln w="18415" cmpd="sng">
                <a:solidFill>
                  <a:sysClr val="windowText" lastClr="000000"/>
                </a:solidFill>
                <a:prstDash val="solid"/>
              </a:ln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243840"/>
            <a:ext cx="7620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he dying sun is leaving with the light</a:t>
            </a:r>
            <a:endParaRPr lang="en-A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igh in still air o’er the mystic hill</a:t>
            </a:r>
            <a:endParaRPr lang="en-A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vening fast is changing into night</a:t>
            </a:r>
            <a:endParaRPr lang="en-A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ed hued skies their bloody crimson spill</a:t>
            </a:r>
            <a:endParaRPr lang="en-A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very blade of dew-drenched night-blacked grass</a:t>
            </a:r>
            <a:endParaRPr lang="en-A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ends and whispers till the soft dusk sings</a:t>
            </a:r>
            <a:endParaRPr lang="en-A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ach wild creature breathes not till they pass</a:t>
            </a:r>
            <a:endParaRPr lang="en-A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ragons flying high on mighty wings</a:t>
            </a:r>
            <a:endParaRPr lang="en-A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iding over darkling tower-topped Tor</a:t>
            </a:r>
            <a:endParaRPr lang="en-A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ncient Avalon where Arthur lies</a:t>
            </a:r>
            <a:endParaRPr lang="en-A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uarding He who they are waiting for</a:t>
            </a:r>
            <a:endParaRPr lang="en-A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nce and future King who never dies</a:t>
            </a:r>
            <a:endParaRPr lang="en-A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ow when all things change and fade from sight</a:t>
            </a:r>
            <a:endParaRPr lang="en-A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unset is the time of dragon flight</a:t>
            </a:r>
            <a:endParaRPr lang="en-A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648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1230</Words>
  <Application>Microsoft Office PowerPoint</Application>
  <PresentationFormat>On-screen Show (4:3)</PresentationFormat>
  <Paragraphs>242</Paragraphs>
  <Slides>34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Poetry for Kids</vt:lpstr>
      <vt:lpstr>This lesson covers:</vt:lpstr>
      <vt:lpstr>How is poetry different from prose?</vt:lpstr>
      <vt:lpstr>3 Types of Poetry</vt:lpstr>
      <vt:lpstr>3 Types of Poetry</vt:lpstr>
      <vt:lpstr>3 Types of Poetry</vt:lpstr>
      <vt:lpstr>(Some) Forms of Poetry</vt:lpstr>
      <vt:lpstr>Why teach poetry?</vt:lpstr>
      <vt:lpstr>Acrostic Poem</vt:lpstr>
      <vt:lpstr>Name Acrostic Poem</vt:lpstr>
      <vt:lpstr>Concrete Poem</vt:lpstr>
      <vt:lpstr>Concrete Poem</vt:lpstr>
      <vt:lpstr>Sometimes called “Shape Poems”</vt:lpstr>
      <vt:lpstr>Cinquain</vt:lpstr>
      <vt:lpstr>PowerPoint Presentation</vt:lpstr>
      <vt:lpstr>Free Verse</vt:lpstr>
      <vt:lpstr>Haiku Poem</vt:lpstr>
      <vt:lpstr>Limerick</vt:lpstr>
      <vt:lpstr>Limerick</vt:lpstr>
      <vt:lpstr>SONNET  1</vt:lpstr>
      <vt:lpstr>SONNET  2</vt:lpstr>
      <vt:lpstr>Clerihew</vt:lpstr>
      <vt:lpstr>A Clerihew</vt:lpstr>
      <vt:lpstr>Don’t Forget Poetic Devices!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Project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 kids</dc:title>
  <dc:creator>Acer</dc:creator>
  <cp:lastModifiedBy>Acer</cp:lastModifiedBy>
  <cp:revision>62</cp:revision>
  <dcterms:created xsi:type="dcterms:W3CDTF">2006-08-16T00:00:00Z</dcterms:created>
  <dcterms:modified xsi:type="dcterms:W3CDTF">2012-10-16T03:57:52Z</dcterms:modified>
</cp:coreProperties>
</file>