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4" r:id="rId8"/>
    <p:sldId id="265" r:id="rId9"/>
    <p:sldId id="266" r:id="rId10"/>
    <p:sldId id="268" r:id="rId11"/>
    <p:sldId id="273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78010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Teaching Phonics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4732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A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ebuchet MS"/>
              </a:rPr>
              <a:t>Reading in English for Young Learners in Malaysia</a:t>
            </a:r>
          </a:p>
          <a:p>
            <a:pPr lvl="0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A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ebuchet MS"/>
              </a:rPr>
              <a:t>Session </a:t>
            </a:r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ebuchet MS"/>
              </a:rPr>
              <a:t>2</a:t>
            </a:r>
          </a:p>
          <a:p>
            <a:endParaRPr lang="en-US" dirty="0"/>
          </a:p>
        </p:txBody>
      </p:sp>
      <p:pic>
        <p:nvPicPr>
          <p:cNvPr id="1026" name="Picture 2" descr="C:\Users\Acer\AppData\Local\Microsoft\Windows\Temporary Internet Files\Content.IE5\Q63XUIFY\MC9002811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304800"/>
            <a:ext cx="6248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4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explain the difference?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84072"/>
            <a:ext cx="2551430" cy="236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35627" y="1676400"/>
            <a:ext cx="3366655" cy="2862322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i:	ɪ	ʊ	u:</a:t>
            </a:r>
          </a:p>
          <a:p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e	ə	ɜ:	ɔ:</a:t>
            </a:r>
          </a:p>
          <a:p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æ	ʌ	ɑ:	ɒ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6600" y="2753618"/>
            <a:ext cx="11430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but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115" y="366689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306942"/>
            <a:ext cx="11430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but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8955" y="547621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9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explain the difference?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84072"/>
            <a:ext cx="2551430" cy="2369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035627" y="1676400"/>
            <a:ext cx="3366655" cy="2862322"/>
          </a:xfrm>
          <a:prstGeom prst="rect">
            <a:avLst/>
          </a:prstGeom>
          <a:ln w="285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i:	ɪ	ʊ	u:</a:t>
            </a:r>
          </a:p>
          <a:p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e	ə	ɜ:	ɔ:</a:t>
            </a:r>
          </a:p>
          <a:p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æ	ʌ	ɑ:	ɒ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6600" y="2753618"/>
            <a:ext cx="11430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but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4115" y="366689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306942"/>
            <a:ext cx="11430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but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8955" y="547621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743201" y="1676400"/>
            <a:ext cx="4114799" cy="1431161"/>
            <a:chOff x="2743201" y="1676400"/>
            <a:chExt cx="4114799" cy="1431161"/>
          </a:xfrm>
        </p:grpSpPr>
        <p:sp>
          <p:nvSpPr>
            <p:cNvPr id="9" name="Oval 8"/>
            <p:cNvSpPr/>
            <p:nvPr/>
          </p:nvSpPr>
          <p:spPr>
            <a:xfrm>
              <a:off x="2743201" y="1676400"/>
              <a:ext cx="685800" cy="609600"/>
            </a:xfrm>
            <a:prstGeom prst="ellipse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429001" y="1981200"/>
              <a:ext cx="3428999" cy="112636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579418" y="3879272"/>
            <a:ext cx="893618" cy="1407213"/>
            <a:chOff x="1579418" y="3879272"/>
            <a:chExt cx="893618" cy="1407213"/>
          </a:xfrm>
        </p:grpSpPr>
        <p:sp>
          <p:nvSpPr>
            <p:cNvPr id="10" name="Oval 9"/>
            <p:cNvSpPr/>
            <p:nvPr/>
          </p:nvSpPr>
          <p:spPr>
            <a:xfrm>
              <a:off x="1787236" y="3879272"/>
              <a:ext cx="685800" cy="609600"/>
            </a:xfrm>
            <a:prstGeom prst="ellipse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579418" y="4468415"/>
              <a:ext cx="415636" cy="81807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07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 in in the Vowels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807" y="1524000"/>
            <a:ext cx="2338387" cy="2109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62000" y="2424425"/>
            <a:ext cx="1219200" cy="87100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AU" sz="4400" dirty="0" err="1" smtClean="0">
                <a:latin typeface="Comic Sans MS"/>
                <a:ea typeface="Calibri"/>
                <a:cs typeface="Arial"/>
              </a:rPr>
              <a:t>kek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2424425"/>
            <a:ext cx="1447800" cy="87100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AU" sz="4400" dirty="0" smtClean="0">
                <a:latin typeface="Comic Sans MS"/>
                <a:ea typeface="Calibri"/>
                <a:cs typeface="Arial"/>
              </a:rPr>
              <a:t>cake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39" y="4495800"/>
            <a:ext cx="5919523" cy="1962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09800" y="4006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vowels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3939" y="40063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Diphthongs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 is in the Vowels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807" y="1524000"/>
            <a:ext cx="2338387" cy="2109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62000" y="2424425"/>
            <a:ext cx="1219200" cy="87100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AU" sz="4400" dirty="0" err="1" smtClean="0">
                <a:latin typeface="Comic Sans MS"/>
                <a:ea typeface="Calibri"/>
                <a:cs typeface="Arial"/>
              </a:rPr>
              <a:t>kek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2424425"/>
            <a:ext cx="1447800" cy="87100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AU" sz="4400" dirty="0" smtClean="0">
                <a:latin typeface="Comic Sans MS"/>
                <a:ea typeface="Calibri"/>
                <a:cs typeface="Arial"/>
              </a:rPr>
              <a:t>cake</a:t>
            </a:r>
            <a:endParaRPr lang="en-US" sz="4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39" y="4495800"/>
            <a:ext cx="5919523" cy="1962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09800" y="4006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vowels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3939" y="40063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Diphthongs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03539" y="3295433"/>
            <a:ext cx="1435461" cy="1706058"/>
            <a:chOff x="5803539" y="3295433"/>
            <a:chExt cx="1435461" cy="1706058"/>
          </a:xfrm>
        </p:grpSpPr>
        <p:sp>
          <p:nvSpPr>
            <p:cNvPr id="10" name="Oval 9"/>
            <p:cNvSpPr/>
            <p:nvPr/>
          </p:nvSpPr>
          <p:spPr>
            <a:xfrm>
              <a:off x="5803539" y="4468091"/>
              <a:ext cx="749961" cy="5334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7"/>
            </p:cNvCxnSpPr>
            <p:nvPr/>
          </p:nvCxnSpPr>
          <p:spPr>
            <a:xfrm flipV="1">
              <a:off x="6443671" y="3295433"/>
              <a:ext cx="795329" cy="125077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47800" y="3295433"/>
            <a:ext cx="914400" cy="2343367"/>
            <a:chOff x="1447800" y="3295433"/>
            <a:chExt cx="914400" cy="2343367"/>
          </a:xfrm>
        </p:grpSpPr>
        <p:sp>
          <p:nvSpPr>
            <p:cNvPr id="9" name="Oval 8"/>
            <p:cNvSpPr/>
            <p:nvPr/>
          </p:nvSpPr>
          <p:spPr>
            <a:xfrm>
              <a:off x="1612239" y="5105400"/>
              <a:ext cx="749961" cy="5334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9" idx="1"/>
            </p:cNvCxnSpPr>
            <p:nvPr/>
          </p:nvCxnSpPr>
          <p:spPr>
            <a:xfrm flipH="1" flipV="1">
              <a:off x="1447800" y="3295433"/>
              <a:ext cx="274268" cy="188808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079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cer\AppData\Local\Microsoft\Windows\Temporary Internet Files\Content.IE5\OO1LNH32\MC900297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4544435" cy="291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2252472"/>
          </a:xfr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Discussion: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A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</a:t>
            </a:r>
            <a:r>
              <a:rPr lang="en-A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important is it </a:t>
            </a:r>
            <a:r>
              <a:rPr lang="en-A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A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A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</a:t>
            </a:r>
            <a:r>
              <a:rPr lang="en-A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 accurate </a:t>
            </a:r>
            <a:r>
              <a:rPr lang="en-A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English pronunciation </a:t>
            </a:r>
            <a:r>
              <a:rPr lang="en-A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reading?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1319723"/>
            <a:ext cx="33528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Vowels, diphthongs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2286000"/>
            <a:ext cx="3276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Consonants: c, </a:t>
            </a:r>
            <a:r>
              <a:rPr lang="en-US" sz="2800" dirty="0" err="1" smtClean="0"/>
              <a:t>th</a:t>
            </a:r>
            <a:r>
              <a:rPr lang="en-US" sz="2800" dirty="0" smtClean="0"/>
              <a:t>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6380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624138"/>
            <a:ext cx="8305800" cy="415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804672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Malaysian children learn to read…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255" y="1143000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English?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" y="5334000"/>
            <a:ext cx="83058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is it different from learning to read in BM?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these are the same in English and BM?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09924"/>
              </p:ext>
            </p:extLst>
          </p:nvPr>
        </p:nvGraphicFramePr>
        <p:xfrm>
          <a:off x="761999" y="2819400"/>
          <a:ext cx="7315200" cy="320040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02135"/>
                <a:gridCol w="815847"/>
                <a:gridCol w="815847"/>
                <a:gridCol w="815847"/>
                <a:gridCol w="814991"/>
                <a:gridCol w="815847"/>
                <a:gridCol w="815847"/>
                <a:gridCol w="815847"/>
                <a:gridCol w="802992"/>
              </a:tblGrid>
              <a:tr h="424090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Latin alphabet for Malay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A </a:t>
                      </a:r>
                      <a:r>
                        <a:rPr lang="en-AU" sz="1400" b="1" dirty="0" err="1">
                          <a:effectLst/>
                        </a:rPr>
                        <a:t>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B </a:t>
                      </a:r>
                      <a:r>
                        <a:rPr lang="en-AU" sz="1400" b="1" dirty="0" err="1">
                          <a:effectLst/>
                        </a:rPr>
                        <a:t>b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C </a:t>
                      </a:r>
                      <a:r>
                        <a:rPr lang="en-AU" sz="1400" b="1" dirty="0" err="1">
                          <a:effectLst/>
                        </a:rPr>
                        <a:t>c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</a:rPr>
                        <a:t>D 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</a:rPr>
                        <a:t>E e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</a:rPr>
                        <a:t>F f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G </a:t>
                      </a:r>
                      <a:r>
                        <a:rPr lang="en-AU" sz="1400" b="1" dirty="0" err="1">
                          <a:effectLst/>
                        </a:rPr>
                        <a:t>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H </a:t>
                      </a:r>
                      <a:r>
                        <a:rPr lang="en-AU" sz="1400" b="1" dirty="0" err="1">
                          <a:effectLst/>
                        </a:rPr>
                        <a:t>h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I </a:t>
                      </a:r>
                      <a:r>
                        <a:rPr lang="en-AU" sz="1400" b="1" dirty="0" err="1">
                          <a:effectLst/>
                        </a:rPr>
                        <a:t>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be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ef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ge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ha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i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J </a:t>
                      </a:r>
                      <a:r>
                        <a:rPr lang="en-AU" sz="1400" b="1" dirty="0" err="1">
                          <a:effectLst/>
                        </a:rPr>
                        <a:t>j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K </a:t>
                      </a:r>
                      <a:r>
                        <a:rPr lang="en-AU" sz="1400" b="1" dirty="0" err="1">
                          <a:effectLst/>
                        </a:rPr>
                        <a:t>k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L </a:t>
                      </a:r>
                      <a:r>
                        <a:rPr lang="en-AU" sz="1400" b="1" dirty="0" err="1">
                          <a:effectLst/>
                        </a:rPr>
                        <a:t>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M </a:t>
                      </a:r>
                      <a:r>
                        <a:rPr lang="en-AU" sz="1400" b="1" dirty="0" err="1">
                          <a:effectLst/>
                        </a:rPr>
                        <a:t>m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N </a:t>
                      </a:r>
                      <a:r>
                        <a:rPr lang="en-AU" sz="1400" b="1" dirty="0" err="1">
                          <a:effectLst/>
                        </a:rPr>
                        <a:t>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O </a:t>
                      </a:r>
                      <a:r>
                        <a:rPr lang="en-AU" sz="1400" b="1" dirty="0" err="1">
                          <a:effectLst/>
                        </a:rPr>
                        <a:t>o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P </a:t>
                      </a:r>
                      <a:r>
                        <a:rPr lang="en-AU" sz="1400" b="1" dirty="0" err="1">
                          <a:effectLst/>
                        </a:rPr>
                        <a:t>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Q </a:t>
                      </a:r>
                      <a:r>
                        <a:rPr lang="en-AU" sz="1400" b="1" dirty="0" err="1">
                          <a:effectLst/>
                        </a:rPr>
                        <a:t>q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R </a:t>
                      </a:r>
                      <a:r>
                        <a:rPr lang="en-AU" sz="1400" b="1" dirty="0" err="1">
                          <a:effectLst/>
                        </a:rPr>
                        <a:t>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je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ke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el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em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en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pe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ki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S </a:t>
                      </a:r>
                      <a:r>
                        <a:rPr lang="en-AU" sz="1400" b="1" dirty="0" err="1">
                          <a:effectLst/>
                        </a:rPr>
                        <a:t>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T </a:t>
                      </a:r>
                      <a:r>
                        <a:rPr lang="en-AU" sz="1400" b="1" dirty="0" err="1">
                          <a:effectLst/>
                        </a:rPr>
                        <a:t>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U </a:t>
                      </a:r>
                      <a:r>
                        <a:rPr lang="en-AU" sz="1400" b="1" dirty="0" err="1">
                          <a:effectLst/>
                        </a:rPr>
                        <a:t>u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V </a:t>
                      </a:r>
                      <a:r>
                        <a:rPr lang="en-AU" sz="1400" b="1" dirty="0" err="1">
                          <a:effectLst/>
                        </a:rPr>
                        <a:t>v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W </a:t>
                      </a:r>
                      <a:r>
                        <a:rPr lang="en-AU" sz="1400" b="1" dirty="0" err="1">
                          <a:effectLst/>
                        </a:rPr>
                        <a:t>w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X </a:t>
                      </a:r>
                      <a:r>
                        <a:rPr lang="en-AU" sz="1400" b="1" dirty="0" err="1">
                          <a:effectLst/>
                        </a:rPr>
                        <a:t>x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Y </a:t>
                      </a:r>
                      <a:r>
                        <a:rPr lang="en-AU" sz="1400" b="1" dirty="0" err="1">
                          <a:effectLst/>
                        </a:rPr>
                        <a:t>y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Z </a:t>
                      </a:r>
                      <a:r>
                        <a:rPr lang="en-AU" sz="1400" b="1" dirty="0" err="1">
                          <a:effectLst/>
                        </a:rPr>
                        <a:t>z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fe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we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iks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ye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zet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559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explain the difference?</a:t>
            </a:r>
            <a:endParaRPr lang="en-US" dirty="0"/>
          </a:p>
        </p:txBody>
      </p:sp>
      <p:pic>
        <p:nvPicPr>
          <p:cNvPr id="3" name="Picture 2" descr="ap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48000"/>
            <a:ext cx="3671021" cy="3336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" y="3406914"/>
            <a:ext cx="281940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latin typeface="Comic Sans MS" pitchFamily="66" charset="0"/>
              </a:rPr>
              <a:t>apple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955" y="5223164"/>
            <a:ext cx="2767445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Comic Sans MS" pitchFamily="66" charset="0"/>
              </a:rPr>
              <a:t>epa</a:t>
            </a:r>
            <a:r>
              <a:rPr lang="en-US" sz="6000" dirty="0" err="1" smtClean="0"/>
              <a:t>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998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256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err="1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</a:t>
            </a:r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50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ı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244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ʊ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90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ɜ: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496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ə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002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002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æ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496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ʌ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990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ɑ: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2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u: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ɔ: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484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ɒ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2400" y="1981200"/>
            <a:ext cx="1371600" cy="4057710"/>
            <a:chOff x="152400" y="1981200"/>
            <a:chExt cx="1371600" cy="4057710"/>
          </a:xfrm>
        </p:grpSpPr>
        <p:grpSp>
          <p:nvGrpSpPr>
            <p:cNvPr id="31" name="Group 30"/>
            <p:cNvGrpSpPr/>
            <p:nvPr/>
          </p:nvGrpSpPr>
          <p:grpSpPr>
            <a:xfrm>
              <a:off x="381000" y="3581400"/>
              <a:ext cx="838200" cy="2457510"/>
              <a:chOff x="381000" y="3581400"/>
              <a:chExt cx="838200" cy="24575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81000" y="35814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high</a:t>
                </a:r>
                <a:endParaRPr lang="en-AU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1000" y="56388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low</a:t>
                </a:r>
                <a:endParaRPr lang="en-AU" sz="20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0" y="4800600"/>
                <a:ext cx="1524000" cy="1588"/>
              </a:xfrm>
              <a:prstGeom prst="straightConnector1">
                <a:avLst/>
              </a:prstGeom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52400" y="1981200"/>
              <a:ext cx="1371600" cy="1371600"/>
              <a:chOff x="152400" y="1981200"/>
              <a:chExt cx="1371600" cy="1371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52400" y="1981200"/>
                <a:ext cx="1371600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 smtClean="0"/>
                  <a:t>Tongue </a:t>
                </a:r>
              </a:p>
              <a:p>
                <a:r>
                  <a:rPr lang="en-AU" sz="2400" dirty="0" smtClean="0"/>
                  <a:t>position:</a:t>
                </a:r>
                <a:endParaRPr lang="en-AU" sz="2400" dirty="0"/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609600" y="2819400"/>
                <a:ext cx="381000" cy="533400"/>
              </a:xfrm>
              <a:prstGeom prst="down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676400" y="2590800"/>
            <a:ext cx="5334000" cy="704910"/>
            <a:chOff x="1676400" y="2590800"/>
            <a:chExt cx="5334000" cy="704910"/>
          </a:xfrm>
        </p:grpSpPr>
        <p:sp>
          <p:nvSpPr>
            <p:cNvPr id="26" name="TextBox 25"/>
            <p:cNvSpPr txBox="1"/>
            <p:nvPr/>
          </p:nvSpPr>
          <p:spPr>
            <a:xfrm>
              <a:off x="16764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front</a:t>
              </a:r>
              <a:endParaRPr lang="en-AU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back</a:t>
              </a:r>
              <a:endParaRPr lang="en-AU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33800" y="2590800"/>
              <a:ext cx="10668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mouth</a:t>
              </a:r>
              <a:endParaRPr lang="en-AU" sz="2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743200" y="3048000"/>
              <a:ext cx="3200400" cy="158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7831282" y="3401291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close</a:t>
            </a:r>
            <a:endParaRPr lang="en-A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897091" y="5652655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open</a:t>
            </a:r>
            <a:endParaRPr lang="en-AU" sz="2400" dirty="0"/>
          </a:p>
        </p:txBody>
      </p:sp>
      <p:sp>
        <p:nvSpPr>
          <p:cNvPr id="42" name="Up-Down Arrow 41"/>
          <p:cNvSpPr/>
          <p:nvPr/>
        </p:nvSpPr>
        <p:spPr>
          <a:xfrm>
            <a:off x="8174182" y="3862956"/>
            <a:ext cx="304800" cy="1775844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The Phonemic Chart - vowels</a:t>
            </a:r>
            <a:endParaRPr lang="en-US" dirty="0"/>
          </a:p>
        </p:txBody>
      </p:sp>
      <p:pic>
        <p:nvPicPr>
          <p:cNvPr id="44" name="Picture 43" descr="ap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1464250"/>
            <a:ext cx="1295400" cy="112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5" name="TextBox 44"/>
          <p:cNvSpPr txBox="1"/>
          <p:nvPr/>
        </p:nvSpPr>
        <p:spPr>
          <a:xfrm>
            <a:off x="2933700" y="1519693"/>
            <a:ext cx="28194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Comic Sans MS" pitchFamily="66" charset="0"/>
              </a:rPr>
              <a:t>apple</a:t>
            </a:r>
            <a:endParaRPr lang="en-US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4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256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err="1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</a:t>
            </a:r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50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ı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244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ʊ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90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ɜ: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496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ə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002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002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æ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496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ʌ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990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ɑ: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2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u: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ɔ: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484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ɒ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2400" y="1981200"/>
            <a:ext cx="1371600" cy="4057710"/>
            <a:chOff x="152400" y="1981200"/>
            <a:chExt cx="1371600" cy="4057710"/>
          </a:xfrm>
        </p:grpSpPr>
        <p:grpSp>
          <p:nvGrpSpPr>
            <p:cNvPr id="31" name="Group 30"/>
            <p:cNvGrpSpPr/>
            <p:nvPr/>
          </p:nvGrpSpPr>
          <p:grpSpPr>
            <a:xfrm>
              <a:off x="381000" y="3581400"/>
              <a:ext cx="838200" cy="2457510"/>
              <a:chOff x="381000" y="3581400"/>
              <a:chExt cx="838200" cy="24575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81000" y="35814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high</a:t>
                </a:r>
                <a:endParaRPr lang="en-AU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1000" y="56388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low</a:t>
                </a:r>
                <a:endParaRPr lang="en-AU" sz="20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0" y="4800600"/>
                <a:ext cx="1524000" cy="1588"/>
              </a:xfrm>
              <a:prstGeom prst="straightConnector1">
                <a:avLst/>
              </a:prstGeom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52400" y="1981200"/>
              <a:ext cx="1371600" cy="1371600"/>
              <a:chOff x="152400" y="1981200"/>
              <a:chExt cx="1371600" cy="1371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52400" y="1981200"/>
                <a:ext cx="1371600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 smtClean="0"/>
                  <a:t>Tongue </a:t>
                </a:r>
              </a:p>
              <a:p>
                <a:r>
                  <a:rPr lang="en-AU" sz="2400" dirty="0" smtClean="0"/>
                  <a:t>position:</a:t>
                </a:r>
                <a:endParaRPr lang="en-AU" sz="2400" dirty="0"/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609600" y="2819400"/>
                <a:ext cx="381000" cy="533400"/>
              </a:xfrm>
              <a:prstGeom prst="down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676400" y="2590800"/>
            <a:ext cx="5334000" cy="704910"/>
            <a:chOff x="1676400" y="2590800"/>
            <a:chExt cx="5334000" cy="704910"/>
          </a:xfrm>
        </p:grpSpPr>
        <p:sp>
          <p:nvSpPr>
            <p:cNvPr id="26" name="TextBox 25"/>
            <p:cNvSpPr txBox="1"/>
            <p:nvPr/>
          </p:nvSpPr>
          <p:spPr>
            <a:xfrm>
              <a:off x="16764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front</a:t>
              </a:r>
              <a:endParaRPr lang="en-AU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back</a:t>
              </a:r>
              <a:endParaRPr lang="en-AU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33800" y="2590800"/>
              <a:ext cx="10668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mouth</a:t>
              </a:r>
              <a:endParaRPr lang="en-AU" sz="2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743200" y="3048000"/>
              <a:ext cx="3200400" cy="158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7831282" y="3401291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close</a:t>
            </a:r>
            <a:endParaRPr lang="en-A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897091" y="5652655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open</a:t>
            </a:r>
            <a:endParaRPr lang="en-AU" sz="2400" dirty="0"/>
          </a:p>
        </p:txBody>
      </p:sp>
      <p:sp>
        <p:nvSpPr>
          <p:cNvPr id="42" name="Up-Down Arrow 41"/>
          <p:cNvSpPr/>
          <p:nvPr/>
        </p:nvSpPr>
        <p:spPr>
          <a:xfrm>
            <a:off x="8174182" y="3862956"/>
            <a:ext cx="304800" cy="1775844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The Phonemic Chart - vowels</a:t>
            </a:r>
            <a:endParaRPr lang="en-US" dirty="0"/>
          </a:p>
        </p:txBody>
      </p:sp>
      <p:pic>
        <p:nvPicPr>
          <p:cNvPr id="44" name="Picture 43" descr="ap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1464250"/>
            <a:ext cx="1295400" cy="112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5" name="TextBox 44"/>
          <p:cNvSpPr txBox="1"/>
          <p:nvPr/>
        </p:nvSpPr>
        <p:spPr>
          <a:xfrm>
            <a:off x="2933700" y="1519693"/>
            <a:ext cx="28194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4000" dirty="0">
                <a:latin typeface="Comic Sans MS" pitchFamily="66" charset="0"/>
              </a:rPr>
              <a:t>apple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97000" y="5464387"/>
            <a:ext cx="1295400" cy="838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946400" y="4382294"/>
            <a:ext cx="1295400" cy="838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8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256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err="1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</a:t>
            </a:r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50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ı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244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ʊ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90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ɜ: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496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ə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002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e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002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æ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496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ʌ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990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ɑ: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72200" y="34290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u: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44577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ɔ: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48400" y="5562600"/>
            <a:ext cx="838200" cy="609600"/>
          </a:xfrm>
          <a:prstGeom prst="roundRect">
            <a:avLst/>
          </a:prstGeom>
          <a:solidFill>
            <a:srgbClr val="FFFFFF">
              <a:alpha val="9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ɒ</a:t>
            </a:r>
            <a:endParaRPr lang="en-AU" sz="3200" b="1" dirty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2400" y="1981200"/>
            <a:ext cx="1371600" cy="4057710"/>
            <a:chOff x="152400" y="1981200"/>
            <a:chExt cx="1371600" cy="4057710"/>
          </a:xfrm>
        </p:grpSpPr>
        <p:grpSp>
          <p:nvGrpSpPr>
            <p:cNvPr id="31" name="Group 30"/>
            <p:cNvGrpSpPr/>
            <p:nvPr/>
          </p:nvGrpSpPr>
          <p:grpSpPr>
            <a:xfrm>
              <a:off x="381000" y="3581400"/>
              <a:ext cx="838200" cy="2457510"/>
              <a:chOff x="381000" y="3581400"/>
              <a:chExt cx="838200" cy="24575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81000" y="35814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high</a:t>
                </a:r>
                <a:endParaRPr lang="en-AU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1000" y="5638800"/>
                <a:ext cx="838200" cy="40011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low</a:t>
                </a:r>
                <a:endParaRPr lang="en-AU" sz="2000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0" y="4800600"/>
                <a:ext cx="1524000" cy="1588"/>
              </a:xfrm>
              <a:prstGeom prst="straightConnector1">
                <a:avLst/>
              </a:prstGeom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52400" y="1981200"/>
              <a:ext cx="1371600" cy="1371600"/>
              <a:chOff x="152400" y="1981200"/>
              <a:chExt cx="1371600" cy="1371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52400" y="1981200"/>
                <a:ext cx="1371600" cy="83099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 smtClean="0"/>
                  <a:t>Tongue </a:t>
                </a:r>
              </a:p>
              <a:p>
                <a:r>
                  <a:rPr lang="en-AU" sz="2400" dirty="0" smtClean="0"/>
                  <a:t>position:</a:t>
                </a:r>
                <a:endParaRPr lang="en-AU" sz="2400" dirty="0"/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609600" y="2819400"/>
                <a:ext cx="381000" cy="533400"/>
              </a:xfrm>
              <a:prstGeom prst="down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676400" y="2590800"/>
            <a:ext cx="5334000" cy="704910"/>
            <a:chOff x="1676400" y="2590800"/>
            <a:chExt cx="5334000" cy="704910"/>
          </a:xfrm>
        </p:grpSpPr>
        <p:sp>
          <p:nvSpPr>
            <p:cNvPr id="26" name="TextBox 25"/>
            <p:cNvSpPr txBox="1"/>
            <p:nvPr/>
          </p:nvSpPr>
          <p:spPr>
            <a:xfrm>
              <a:off x="16764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front</a:t>
              </a:r>
              <a:endParaRPr lang="en-AU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2895600"/>
              <a:ext cx="9144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back</a:t>
              </a:r>
              <a:endParaRPr lang="en-AU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33800" y="2590800"/>
              <a:ext cx="106680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2941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mouth</a:t>
              </a:r>
              <a:endParaRPr lang="en-AU" sz="2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743200" y="3048000"/>
              <a:ext cx="3200400" cy="1588"/>
            </a:xfrm>
            <a:prstGeom prst="straightConnector1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7831282" y="3401291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close</a:t>
            </a:r>
            <a:endParaRPr lang="en-A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897091" y="5652655"/>
            <a:ext cx="9906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open</a:t>
            </a:r>
            <a:endParaRPr lang="en-AU" sz="2400" dirty="0"/>
          </a:p>
        </p:txBody>
      </p:sp>
      <p:sp>
        <p:nvSpPr>
          <p:cNvPr id="42" name="Up-Down Arrow 41"/>
          <p:cNvSpPr/>
          <p:nvPr/>
        </p:nvSpPr>
        <p:spPr>
          <a:xfrm>
            <a:off x="8174182" y="3862956"/>
            <a:ext cx="304800" cy="1775844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The Phonemic Chart - vowels</a:t>
            </a:r>
            <a:endParaRPr lang="en-US" dirty="0"/>
          </a:p>
        </p:txBody>
      </p:sp>
      <p:pic>
        <p:nvPicPr>
          <p:cNvPr id="44" name="Picture 43" descr="ap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1464250"/>
            <a:ext cx="1295400" cy="112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5" name="TextBox 44"/>
          <p:cNvSpPr txBox="1"/>
          <p:nvPr/>
        </p:nvSpPr>
        <p:spPr>
          <a:xfrm>
            <a:off x="2933700" y="1519693"/>
            <a:ext cx="2819400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4000" dirty="0" err="1" smtClean="0">
                <a:latin typeface="Comic Sans MS" pitchFamily="66" charset="0"/>
              </a:rPr>
              <a:t>epal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97000" y="4382294"/>
            <a:ext cx="1295400" cy="838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21000" y="5464387"/>
            <a:ext cx="1295400" cy="838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2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sounds in these?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133600"/>
            <a:ext cx="1867535" cy="1775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4414905"/>
            <a:ext cx="19812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897582" y="2893369"/>
            <a:ext cx="144780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cat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858848"/>
            <a:ext cx="144780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cat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0267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English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4855" y="6096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Bahasa Melayu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92282" y="2893369"/>
            <a:ext cx="3567545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4000" b="1" dirty="0">
                <a:latin typeface="Lucida Sans Unicode" pitchFamily="34" charset="0"/>
                <a:cs typeface="Lucida Sans Unicode" pitchFamily="34" charset="0"/>
              </a:rPr>
              <a:t>/k/, 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  /, /  </a:t>
            </a:r>
            <a:r>
              <a:rPr lang="en-AU" sz="4000" b="1" dirty="0">
                <a:latin typeface="Lucida Sans Unicode" pitchFamily="34" charset="0"/>
                <a:cs typeface="Lucida Sans Unicode" pitchFamily="34" charset="0"/>
              </a:rPr>
              <a:t>/</a:t>
            </a:r>
            <a:endParaRPr lang="en-US" sz="4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2947" y="5012736"/>
            <a:ext cx="3823854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4000" b="1" dirty="0">
                <a:latin typeface="Lucida Sans Unicode" pitchFamily="34" charset="0"/>
                <a:cs typeface="Lucida Sans Unicode" pitchFamily="34" charset="0"/>
              </a:rPr>
              <a:t>/ʤ/, 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  /, /  /</a:t>
            </a:r>
            <a:endParaRPr lang="en-US" sz="4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88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sounds in these?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133600"/>
            <a:ext cx="1867535" cy="1775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4414905"/>
            <a:ext cx="19812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897582" y="2893369"/>
            <a:ext cx="144780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cat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858848"/>
            <a:ext cx="1447800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cat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0267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English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4855" y="6096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Bahasa Melayu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92282" y="2893369"/>
            <a:ext cx="382731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4000" b="1" dirty="0">
                <a:latin typeface="Lucida Sans Unicode" pitchFamily="34" charset="0"/>
                <a:cs typeface="Lucida Sans Unicode" pitchFamily="34" charset="0"/>
              </a:rPr>
              <a:t>/k/, 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AU" sz="40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æ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/, /</a:t>
            </a:r>
            <a:r>
              <a:rPr lang="en-AU" sz="40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</a:t>
            </a:r>
            <a:endParaRPr lang="en-US" sz="4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2947" y="5012736"/>
            <a:ext cx="3519053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4000" b="1" dirty="0">
                <a:latin typeface="Lucida Sans Unicode" pitchFamily="34" charset="0"/>
                <a:cs typeface="Lucida Sans Unicode" pitchFamily="34" charset="0"/>
              </a:rPr>
              <a:t>/ʤ/, 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AU" sz="40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ʌ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/, /</a:t>
            </a:r>
            <a:r>
              <a:rPr lang="en-AU" sz="4000" b="1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t</a:t>
            </a:r>
            <a:r>
              <a:rPr lang="en-AU" sz="4000" b="1" dirty="0" smtClean="0">
                <a:latin typeface="Lucida Sans Unicode" pitchFamily="34" charset="0"/>
                <a:cs typeface="Lucida Sans Unicode" pitchFamily="34" charset="0"/>
              </a:rPr>
              <a:t>/</a:t>
            </a:r>
            <a:endParaRPr lang="en-US" sz="4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18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423</TotalTime>
  <Words>355</Words>
  <Application>Microsoft Office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Teaching Phonics</vt:lpstr>
      <vt:lpstr>How do Malaysian children learn to read…</vt:lpstr>
      <vt:lpstr>Which of these are the same in English and BM?</vt:lpstr>
      <vt:lpstr>Can you explain the difference?</vt:lpstr>
      <vt:lpstr>The Phonemic Chart - vowels</vt:lpstr>
      <vt:lpstr>The Phonemic Chart - vowels</vt:lpstr>
      <vt:lpstr>The Phonemic Chart - vowels</vt:lpstr>
      <vt:lpstr>What are the sounds in these?</vt:lpstr>
      <vt:lpstr>What are the sounds in these?</vt:lpstr>
      <vt:lpstr>Can you explain the difference?</vt:lpstr>
      <vt:lpstr>Can you explain the difference?</vt:lpstr>
      <vt:lpstr>The Difference in in the Vowels</vt:lpstr>
      <vt:lpstr>The Difference is in the Vowels</vt:lpstr>
      <vt:lpstr>Discussion: How important is it  to teach accurate English pronunciation in reading?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Phonics</dc:title>
  <dc:creator>Acer</dc:creator>
  <cp:lastModifiedBy>Acer</cp:lastModifiedBy>
  <cp:revision>30</cp:revision>
  <dcterms:created xsi:type="dcterms:W3CDTF">2006-08-16T00:00:00Z</dcterms:created>
  <dcterms:modified xsi:type="dcterms:W3CDTF">2013-12-16T04:55:32Z</dcterms:modified>
</cp:coreProperties>
</file>