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0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272" r:id="rId37"/>
    <p:sldId id="273" r:id="rId38"/>
    <p:sldId id="274" r:id="rId39"/>
    <p:sldId id="275" r:id="rId40"/>
    <p:sldId id="276" r:id="rId41"/>
    <p:sldId id="277" r:id="rId42"/>
    <p:sldId id="278" r:id="rId43"/>
    <p:sldId id="279" r:id="rId44"/>
    <p:sldId id="280" r:id="rId45"/>
    <p:sldId id="281" r:id="rId46"/>
    <p:sldId id="282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323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533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3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739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785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215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881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525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625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868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493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456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346"/>
            <a:ext cx="9137073" cy="685658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2335" y="1447800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Creating Your Own Reading Materials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68135" y="4876800"/>
            <a:ext cx="6400800" cy="1752600"/>
          </a:xfrm>
        </p:spPr>
        <p:txBody>
          <a:bodyPr/>
          <a:lstStyle/>
          <a:p>
            <a:r>
              <a:rPr lang="en-A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Reading in English for Young Learners in Malaysia</a:t>
            </a:r>
          </a:p>
          <a:p>
            <a:r>
              <a:rPr lang="en-A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Session 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431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0007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18" y="0"/>
            <a:ext cx="913896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22860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Hold the two ends ...</a:t>
            </a:r>
            <a:endParaRPr lang="en-A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594360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... and push them together.</a:t>
            </a:r>
            <a:endParaRPr lang="en-A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57200" y="3733800"/>
            <a:ext cx="1143000" cy="533400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 flipH="1">
            <a:off x="7543800" y="3733800"/>
            <a:ext cx="1143000" cy="533400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01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0008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9063" y="152400"/>
            <a:ext cx="3858674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P100008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800600" y="1984607"/>
            <a:ext cx="4191000" cy="2507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P100008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18372" y="3962400"/>
            <a:ext cx="3744856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105400" y="5257800"/>
            <a:ext cx="3581400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AU" sz="4000" b="1" dirty="0" smtClean="0">
                <a:solidFill>
                  <a:srgbClr val="C00000"/>
                </a:solidFill>
              </a:rPr>
              <a:t>And there it is!</a:t>
            </a:r>
            <a:endParaRPr lang="en-A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29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0008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28600" y="221691"/>
            <a:ext cx="2667000" cy="3810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P100008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048000" y="1464511"/>
            <a:ext cx="5936512" cy="5176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505200" y="4572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Now ... write, draw </a:t>
            </a:r>
            <a:endParaRPr lang="en-AU" sz="40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967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4300" y="1318022"/>
            <a:ext cx="8915400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AU" sz="28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Introduce your </a:t>
            </a:r>
            <a:r>
              <a:rPr lang="en-AU" sz="28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characters</a:t>
            </a:r>
            <a:r>
              <a:rPr lang="en-AU" sz="28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with descriptions of physical and personality traits, their surroundings, and those with whom they come in contact.</a:t>
            </a:r>
            <a:endParaRPr lang="en-AU" sz="2800" dirty="0" smtClean="0">
              <a:solidFill>
                <a:prstClr val="black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AU" sz="28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Create a </a:t>
            </a:r>
            <a:r>
              <a:rPr lang="en-AU" sz="28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problem/conflict</a:t>
            </a:r>
            <a:r>
              <a:rPr lang="en-AU" sz="28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. This could be between two people, an internal conflict, or one in which the main character overcomes an obstacle in the outside world.</a:t>
            </a:r>
            <a:endParaRPr lang="en-AU" sz="2800" dirty="0" smtClean="0">
              <a:solidFill>
                <a:prstClr val="black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AU" sz="28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Write the </a:t>
            </a:r>
            <a:r>
              <a:rPr lang="en-AU" sz="28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climax</a:t>
            </a:r>
            <a:r>
              <a:rPr lang="en-AU" sz="28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of the story, which will include the main character(s) coming face to face with the conflict.</a:t>
            </a:r>
            <a:endParaRPr lang="en-AU" sz="2800" dirty="0" smtClean="0">
              <a:solidFill>
                <a:prstClr val="black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AU" sz="28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Show how your character(s) </a:t>
            </a:r>
            <a:r>
              <a:rPr lang="en-AU" sz="28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resolves the problem</a:t>
            </a:r>
            <a:r>
              <a:rPr lang="en-AU" sz="28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, and what happens next.</a:t>
            </a:r>
            <a:endParaRPr lang="en-AU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2650" y="304800"/>
            <a:ext cx="4838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Basic Story Writing</a:t>
            </a:r>
            <a:endParaRPr lang="en-AU" sz="4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614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by read surprise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228600"/>
            <a:ext cx="853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Really little kids love books and stories, but they don’t really need a storyline (problem and solution), and they don’t want anything scary!</a:t>
            </a:r>
            <a:endParaRPr lang="en-A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981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AU" sz="48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Preparing for Pop-Up Books</a:t>
            </a:r>
            <a:endParaRPr lang="en-AU" sz="4800" b="1" dirty="0">
              <a:ln/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2" descr="baby big shoes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133857"/>
            <a:ext cx="9144000" cy="57241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2667000"/>
            <a:ext cx="419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Making a Pop-Up</a:t>
            </a:r>
          </a:p>
          <a:p>
            <a:r>
              <a:rPr lang="en-AU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Card</a:t>
            </a:r>
            <a:endParaRPr lang="en-AU" sz="4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6002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Start simple:</a:t>
            </a:r>
            <a:endParaRPr lang="en-AU" sz="3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074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1000069.JPG"/>
          <p:cNvPicPr>
            <a:picLocks noGrp="1" noChangeAspect="1"/>
          </p:cNvPicPr>
          <p:nvPr>
            <p:ph idx="4294967295"/>
          </p:nvPr>
        </p:nvPicPr>
        <p:blipFill>
          <a:blip r:embed="rId2" cstate="screen"/>
          <a:stretch>
            <a:fillRect/>
          </a:stretch>
        </p:blipFill>
        <p:spPr>
          <a:xfrm>
            <a:off x="0" y="685800"/>
            <a:ext cx="7966075" cy="5976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38200" y="304800"/>
            <a:ext cx="24384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AU" sz="4000" dirty="0" smtClean="0">
                <a:solidFill>
                  <a:prstClr val="black"/>
                </a:solidFill>
              </a:rPr>
              <a:t>You need:</a:t>
            </a:r>
            <a:endParaRPr lang="en-AU" sz="40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3733800"/>
            <a:ext cx="36576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AU" sz="4000" dirty="0" smtClean="0">
                <a:solidFill>
                  <a:prstClr val="black"/>
                </a:solidFill>
              </a:rPr>
              <a:t>A4 or A3 paper</a:t>
            </a:r>
            <a:endParaRPr lang="en-AU" sz="40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1905000"/>
            <a:ext cx="28956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AU" sz="4000" dirty="0" smtClean="0">
                <a:solidFill>
                  <a:prstClr val="black"/>
                </a:solidFill>
              </a:rPr>
              <a:t>pens/pencils</a:t>
            </a:r>
            <a:endParaRPr lang="en-AU" sz="40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5600" y="3276600"/>
            <a:ext cx="19050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AU" sz="4000" dirty="0" smtClean="0">
                <a:solidFill>
                  <a:prstClr val="black"/>
                </a:solidFill>
              </a:rPr>
              <a:t>scissors</a:t>
            </a:r>
            <a:endParaRPr lang="en-AU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21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A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Pop-Up Books</a:t>
            </a:r>
            <a:endParaRPr lang="en-A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 descr="P100009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85800" y="1492396"/>
            <a:ext cx="3048000" cy="2663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P100009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270225" y="1295400"/>
            <a:ext cx="3480350" cy="2768837"/>
          </a:xfrm>
          <a:prstGeom prst="rect">
            <a:avLst/>
          </a:prstGeom>
        </p:spPr>
      </p:pic>
      <p:pic>
        <p:nvPicPr>
          <p:cNvPr id="5" name="Picture 4" descr="P100009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513855" y="4267200"/>
            <a:ext cx="4725890" cy="245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10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1000069.JPG"/>
          <p:cNvPicPr>
            <a:picLocks noGrp="1" noChangeAspect="1"/>
          </p:cNvPicPr>
          <p:nvPr>
            <p:ph idx="4294967295"/>
          </p:nvPr>
        </p:nvPicPr>
        <p:blipFill>
          <a:blip r:embed="rId2" cstate="screen"/>
          <a:stretch>
            <a:fillRect/>
          </a:stretch>
        </p:blipFill>
        <p:spPr>
          <a:xfrm>
            <a:off x="589569" y="685800"/>
            <a:ext cx="7964862" cy="5976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38200" y="304800"/>
            <a:ext cx="24384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AU" sz="4000" dirty="0" smtClean="0">
                <a:solidFill>
                  <a:prstClr val="black"/>
                </a:solidFill>
              </a:rPr>
              <a:t>You need:</a:t>
            </a:r>
            <a:endParaRPr lang="en-AU" sz="40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3733800"/>
            <a:ext cx="36576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AU" sz="4000" dirty="0" smtClean="0">
                <a:solidFill>
                  <a:prstClr val="black"/>
                </a:solidFill>
              </a:rPr>
              <a:t>A4 or A3 paper</a:t>
            </a:r>
            <a:endParaRPr lang="en-AU" sz="40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1905000"/>
            <a:ext cx="28956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AU" sz="4000" dirty="0" smtClean="0">
                <a:solidFill>
                  <a:prstClr val="black"/>
                </a:solidFill>
              </a:rPr>
              <a:t>pens/pencils</a:t>
            </a:r>
            <a:endParaRPr lang="en-AU" sz="40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5600" y="3276600"/>
            <a:ext cx="19050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AU" sz="4000" dirty="0" smtClean="0">
                <a:solidFill>
                  <a:prstClr val="black"/>
                </a:solidFill>
              </a:rPr>
              <a:t>scissors</a:t>
            </a:r>
            <a:endParaRPr lang="en-AU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26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0007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18" y="0"/>
            <a:ext cx="913896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81000" y="3810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Step 1:</a:t>
            </a:r>
            <a:endParaRPr lang="en-A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3800" y="4800600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Fold the paper in half</a:t>
            </a:r>
            <a:endParaRPr lang="en-A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944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AU" sz="6000" b="1" u="sng" dirty="0" smtClean="0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en-AU" sz="6000" b="1" dirty="0" smtClean="0">
                <a:solidFill>
                  <a:schemeClr val="accent2">
                    <a:lumMod val="75000"/>
                  </a:schemeClr>
                </a:solidFill>
              </a:rPr>
              <a:t> little book</a:t>
            </a:r>
            <a:endParaRPr lang="en-AU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830763"/>
          </a:xfrm>
          <a:blipFill>
            <a:blip r:embed="rId2" cstate="screen"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AU" sz="3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</a:rPr>
              <a:t>Made from a single sheet of paper</a:t>
            </a:r>
          </a:p>
          <a:p>
            <a:r>
              <a:rPr lang="en-AU" sz="3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</a:rPr>
              <a:t>No need for staples, glue, sticky tape</a:t>
            </a:r>
          </a:p>
          <a:p>
            <a:r>
              <a:rPr lang="en-AU" sz="3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</a:rPr>
              <a:t>Can be quickly and easily created by anyone</a:t>
            </a:r>
          </a:p>
          <a:p>
            <a:r>
              <a:rPr lang="en-AU" sz="3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</a:rPr>
              <a:t>Can be adapted into pop-up book</a:t>
            </a:r>
          </a:p>
          <a:p>
            <a:r>
              <a:rPr lang="en-AU" sz="3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</a:rPr>
              <a:t>Can be created on the computer in Word</a:t>
            </a:r>
          </a:p>
          <a:p>
            <a:r>
              <a:rPr lang="en-AU" sz="3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</a:rPr>
              <a:t>Can be photocopied (one side of paper)</a:t>
            </a:r>
          </a:p>
          <a:p>
            <a:r>
              <a:rPr lang="en-AU" sz="3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</a:rPr>
              <a:t>Sometimes called “hotdog book”, “origami book” “Poof! book” ...</a:t>
            </a:r>
            <a:endParaRPr lang="en-AU" sz="34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36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0007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18" y="0"/>
            <a:ext cx="913896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81000" y="3810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Step 2:</a:t>
            </a:r>
            <a:endParaRPr lang="en-A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4800600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Fold the paper in half </a:t>
            </a:r>
            <a:r>
              <a:rPr lang="en-AU" sz="4000" b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again</a:t>
            </a:r>
            <a:endParaRPr lang="en-AU" sz="4000" b="1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704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0007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18" y="0"/>
            <a:ext cx="913896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81000" y="3810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Step 3:</a:t>
            </a:r>
            <a:endParaRPr lang="en-A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48006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Fold the paper in half </a:t>
            </a:r>
            <a:r>
              <a:rPr lang="en-AU" sz="4000" b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 third time</a:t>
            </a:r>
            <a:endParaRPr lang="en-AU" sz="4000" b="1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85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0007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18" y="0"/>
            <a:ext cx="913896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1524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Step 4:</a:t>
            </a:r>
            <a:endParaRPr lang="en-A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1524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Unfold as far as the first fold</a:t>
            </a:r>
            <a:endParaRPr lang="en-A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5257800"/>
            <a:ext cx="594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Cut down to the </a:t>
            </a:r>
            <a:r>
              <a:rPr lang="en-AU" sz="4000" dirty="0" smtClean="0">
                <a:ln w="18415" cmpd="sng">
                  <a:solidFill>
                    <a:srgbClr val="1F497D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fold mark </a:t>
            </a:r>
          </a:p>
          <a:p>
            <a:r>
              <a:rPr lang="en-A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from the </a:t>
            </a:r>
            <a:r>
              <a:rPr lang="en-AU" sz="4000" b="1" u="sng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fold edge</a:t>
            </a:r>
            <a:endParaRPr lang="en-AU" sz="4000" b="1" u="sng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5791200" y="5257800"/>
            <a:ext cx="381000" cy="1219200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7" name="Bent Arrow 6"/>
          <p:cNvSpPr/>
          <p:nvPr/>
        </p:nvSpPr>
        <p:spPr>
          <a:xfrm flipH="1">
            <a:off x="6705600" y="2819400"/>
            <a:ext cx="533400" cy="2743200"/>
          </a:xfrm>
          <a:prstGeom prst="bentArrow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08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9219 -0.00232 0.18455 -0.00463 0.22882 -0.06042 C 0.27309 -0.11621 0.26771 -0.24028 0.26528 -0.33519 C 0.26285 -0.4301 0.25018 -0.5625 0.21372 -0.6301 C 0.17726 -0.69769 0.09879 -0.71736 0.04705 -0.74121 C -0.00469 -0.76505 -0.06857 -0.79792 -0.09687 -0.77361 C -0.12517 -0.74931 -0.11823 -0.62547 -0.12257 -0.59584 " pathEditMode="relative" ptsTypes="aaaaa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6" grpId="1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0008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18" y="0"/>
            <a:ext cx="913896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3810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Step 5:</a:t>
            </a:r>
            <a:endParaRPr lang="en-A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6300" y="5105400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Unfold, and re-fold the other way</a:t>
            </a:r>
            <a:endParaRPr lang="en-A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7" name="Group 9"/>
          <p:cNvGrpSpPr/>
          <p:nvPr/>
        </p:nvGrpSpPr>
        <p:grpSpPr>
          <a:xfrm>
            <a:off x="2971800" y="1524000"/>
            <a:ext cx="3581400" cy="609600"/>
            <a:chOff x="2971800" y="1524000"/>
            <a:chExt cx="3581400" cy="609600"/>
          </a:xfrm>
        </p:grpSpPr>
        <p:sp>
          <p:nvSpPr>
            <p:cNvPr id="5" name="TextBox 4"/>
            <p:cNvSpPr txBox="1"/>
            <p:nvPr/>
          </p:nvSpPr>
          <p:spPr>
            <a:xfrm>
              <a:off x="3886200" y="1524000"/>
              <a:ext cx="1676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b="1" dirty="0" smtClean="0">
                  <a:ln w="18415" cmpd="sng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Cut section</a:t>
              </a:r>
              <a:endParaRPr lang="en-AU" sz="2400" b="1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" name="Bent Arrow 7"/>
            <p:cNvSpPr/>
            <p:nvPr/>
          </p:nvSpPr>
          <p:spPr>
            <a:xfrm rot="5400000">
              <a:off x="5867400" y="1447800"/>
              <a:ext cx="381000" cy="990600"/>
            </a:xfrm>
            <a:prstGeom prst="bentArrow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9" name="Bent Arrow 8"/>
            <p:cNvSpPr/>
            <p:nvPr/>
          </p:nvSpPr>
          <p:spPr>
            <a:xfrm rot="16200000" flipH="1">
              <a:off x="3238500" y="1485900"/>
              <a:ext cx="381000" cy="914400"/>
            </a:xfrm>
            <a:prstGeom prst="bentArrow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Group 12"/>
          <p:cNvGrpSpPr/>
          <p:nvPr/>
        </p:nvGrpSpPr>
        <p:grpSpPr>
          <a:xfrm>
            <a:off x="1847340" y="762000"/>
            <a:ext cx="5703032" cy="867008"/>
            <a:chOff x="1847340" y="762000"/>
            <a:chExt cx="5703032" cy="867008"/>
          </a:xfrm>
        </p:grpSpPr>
        <p:sp>
          <p:nvSpPr>
            <p:cNvPr id="6" name="TextBox 5"/>
            <p:cNvSpPr txBox="1"/>
            <p:nvPr/>
          </p:nvSpPr>
          <p:spPr>
            <a:xfrm>
              <a:off x="4267200" y="762000"/>
              <a:ext cx="83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b="1" dirty="0" smtClean="0">
                  <a:ln w="18415" cmpd="sng">
                    <a:solidFill>
                      <a:srgbClr val="1F497D">
                        <a:lumMod val="60000"/>
                        <a:lumOff val="40000"/>
                      </a:srgbClr>
                    </a:solidFill>
                    <a:prstDash val="solid"/>
                  </a:ln>
                  <a:solidFill>
                    <a:prstClr val="white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Fold</a:t>
              </a:r>
              <a:endParaRPr lang="en-AU" sz="2800" b="1" dirty="0">
                <a:ln w="18415" cmpd="sng">
                  <a:solidFill>
                    <a:srgbClr val="1F497D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" name="Down Arrow 10"/>
            <p:cNvSpPr/>
            <p:nvPr/>
          </p:nvSpPr>
          <p:spPr>
            <a:xfrm rot="3822409">
              <a:off x="2892860" y="410181"/>
              <a:ext cx="164267" cy="2255307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prstClr val="white"/>
                </a:solidFill>
              </a:endParaRPr>
            </a:p>
          </p:txBody>
        </p:sp>
        <p:sp>
          <p:nvSpPr>
            <p:cNvPr id="12" name="Down Arrow 11"/>
            <p:cNvSpPr/>
            <p:nvPr/>
          </p:nvSpPr>
          <p:spPr>
            <a:xfrm rot="17777591" flipH="1">
              <a:off x="6302666" y="381302"/>
              <a:ext cx="176046" cy="2319366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20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0007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18" y="0"/>
            <a:ext cx="913896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22860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Hold the two ends ...</a:t>
            </a:r>
            <a:endParaRPr lang="en-A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594360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... and push them together.</a:t>
            </a:r>
            <a:endParaRPr lang="en-A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57200" y="3733800"/>
            <a:ext cx="1143000" cy="533400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 flipH="1">
            <a:off x="7543800" y="3733800"/>
            <a:ext cx="1143000" cy="533400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18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0008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9063" y="152400"/>
            <a:ext cx="3858674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P100008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800600" y="1984607"/>
            <a:ext cx="4191000" cy="2507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P100008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18372" y="3962400"/>
            <a:ext cx="3744856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105400" y="5257800"/>
            <a:ext cx="3581400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AU" sz="4000" b="1" dirty="0" smtClean="0">
                <a:solidFill>
                  <a:srgbClr val="C00000"/>
                </a:solidFill>
              </a:rPr>
              <a:t>And there it is!</a:t>
            </a:r>
            <a:endParaRPr lang="en-A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24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AU" dirty="0" smtClean="0"/>
              <a:t>Folding for pop-ups:</a:t>
            </a:r>
            <a:endParaRPr lang="en-AU" dirty="0"/>
          </a:p>
        </p:txBody>
      </p:sp>
      <p:pic>
        <p:nvPicPr>
          <p:cNvPr id="3" name="Picture 2" descr="P100009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486400" y="1878484"/>
            <a:ext cx="3429000" cy="4635917"/>
          </a:xfrm>
          <a:prstGeom prst="rect">
            <a:avLst/>
          </a:prstGeom>
        </p:spPr>
      </p:pic>
      <p:pic>
        <p:nvPicPr>
          <p:cNvPr id="5" name="Picture 4" descr="P100009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35576" y="1752600"/>
            <a:ext cx="4177047" cy="2769054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4648200" y="2590800"/>
            <a:ext cx="6096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724400"/>
            <a:ext cx="4495800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AU" sz="3200" dirty="0" smtClean="0">
                <a:solidFill>
                  <a:prstClr val="black"/>
                </a:solidFill>
              </a:rPr>
              <a:t>Unfold paper completely</a:t>
            </a:r>
            <a:endParaRPr lang="en-AU" sz="32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5562600"/>
            <a:ext cx="4724400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AU" sz="3200" dirty="0" smtClean="0">
                <a:solidFill>
                  <a:prstClr val="black"/>
                </a:solidFill>
              </a:rPr>
              <a:t>Fold edges in to the middle</a:t>
            </a:r>
            <a:endParaRPr lang="en-AU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471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6705600" cy="868362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AU" dirty="0" smtClean="0"/>
              <a:t>Little cuts for pop-ups:</a:t>
            </a:r>
            <a:endParaRPr lang="en-AU" dirty="0"/>
          </a:p>
        </p:txBody>
      </p:sp>
      <p:pic>
        <p:nvPicPr>
          <p:cNvPr id="3" name="Picture 2" descr="P10001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90800" y="1408136"/>
            <a:ext cx="4038600" cy="51593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0" y="2438400"/>
            <a:ext cx="1905000" cy="954107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prstClr val="black"/>
                </a:solidFill>
              </a:rPr>
              <a:t>Book Cover</a:t>
            </a:r>
          </a:p>
          <a:p>
            <a:r>
              <a:rPr lang="en-AU" sz="2800" dirty="0" smtClean="0">
                <a:solidFill>
                  <a:prstClr val="black"/>
                </a:solidFill>
              </a:rPr>
              <a:t>(no cuts)</a:t>
            </a:r>
            <a:endParaRPr lang="en-AU" sz="28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62800" y="4343400"/>
            <a:ext cx="990600" cy="52322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prstClr val="black"/>
                </a:solidFill>
              </a:rPr>
              <a:t>Nose</a:t>
            </a:r>
            <a:endParaRPr lang="en-AU" sz="28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9000" y="5334000"/>
            <a:ext cx="1295400" cy="52322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prstClr val="black"/>
                </a:solidFill>
              </a:rPr>
              <a:t>Mouth</a:t>
            </a:r>
            <a:endParaRPr lang="en-AU" sz="28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5105400"/>
            <a:ext cx="1905000" cy="954107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prstClr val="black"/>
                </a:solidFill>
              </a:rPr>
              <a:t>Mouth or beak (duck)</a:t>
            </a:r>
            <a:endParaRPr lang="en-AU" sz="28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2667000"/>
            <a:ext cx="838200" cy="52322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prstClr val="black"/>
                </a:solidFill>
              </a:rPr>
              <a:t>Box</a:t>
            </a:r>
            <a:endParaRPr lang="en-AU" sz="2800" dirty="0">
              <a:solidFill>
                <a:prstClr val="black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6172200" y="2590800"/>
            <a:ext cx="685800" cy="304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6553200" y="4495800"/>
            <a:ext cx="685800" cy="304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6553200" y="5486400"/>
            <a:ext cx="685800" cy="304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12" name="Left Arrow 11"/>
          <p:cNvSpPr/>
          <p:nvPr/>
        </p:nvSpPr>
        <p:spPr>
          <a:xfrm flipH="1">
            <a:off x="2057400" y="5257800"/>
            <a:ext cx="685800" cy="304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13" name="Left Arrow 12"/>
          <p:cNvSpPr/>
          <p:nvPr/>
        </p:nvSpPr>
        <p:spPr>
          <a:xfrm flipH="1">
            <a:off x="2133600" y="2743200"/>
            <a:ext cx="685800" cy="304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139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AU" dirty="0" smtClean="0"/>
              <a:t>Face – nose and mouth pop-ups</a:t>
            </a:r>
            <a:endParaRPr lang="en-AU" dirty="0"/>
          </a:p>
        </p:txBody>
      </p:sp>
      <p:pic>
        <p:nvPicPr>
          <p:cNvPr id="3" name="Picture 2" descr="P100010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92837" y="1395589"/>
            <a:ext cx="6958326" cy="5310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0310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AU" dirty="0" smtClean="0"/>
              <a:t>A character quickly develops</a:t>
            </a:r>
            <a:endParaRPr lang="en-AU" dirty="0"/>
          </a:p>
        </p:txBody>
      </p:sp>
      <p:pic>
        <p:nvPicPr>
          <p:cNvPr id="3" name="Picture 2" descr="P100010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44930" y="1371600"/>
            <a:ext cx="7006539" cy="525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533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AU" sz="2800" dirty="0" smtClean="0"/>
              <a:t>The little book has front and back cover, and six pages.</a:t>
            </a:r>
            <a:br>
              <a:rPr lang="en-AU" sz="2800" dirty="0" smtClean="0"/>
            </a:br>
            <a:r>
              <a:rPr lang="en-AU" sz="2800" dirty="0" smtClean="0"/>
              <a:t>It can be made with A3 paper, or A4 paper.</a:t>
            </a:r>
            <a:endParaRPr lang="en-AU" sz="2800" dirty="0"/>
          </a:p>
        </p:txBody>
      </p:sp>
      <p:pic>
        <p:nvPicPr>
          <p:cNvPr id="4" name="Content Placeholder 3" descr="P100006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045460" y="2257901"/>
            <a:ext cx="3053080" cy="321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414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AU" dirty="0" smtClean="0"/>
              <a:t>Duck Beak or Animal Mouth</a:t>
            </a:r>
            <a:endParaRPr lang="en-AU" dirty="0"/>
          </a:p>
        </p:txBody>
      </p:sp>
      <p:pic>
        <p:nvPicPr>
          <p:cNvPr id="3" name="Picture 2" descr="P100010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91135" y="1403841"/>
            <a:ext cx="6961731" cy="5193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60435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AU" dirty="0" smtClean="0"/>
              <a:t>Any animal will do</a:t>
            </a:r>
            <a:endParaRPr lang="en-AU" dirty="0"/>
          </a:p>
        </p:txBody>
      </p:sp>
      <p:pic>
        <p:nvPicPr>
          <p:cNvPr id="3" name="Picture 2" descr="P100010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98184" y="1219200"/>
            <a:ext cx="7347632" cy="5496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8007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AU" dirty="0" smtClean="0"/>
              <a:t>Box or Furniture or Item</a:t>
            </a:r>
            <a:endParaRPr lang="en-AU" dirty="0"/>
          </a:p>
        </p:txBody>
      </p:sp>
      <p:pic>
        <p:nvPicPr>
          <p:cNvPr id="3" name="Picture 2" descr="P100010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210945" y="1402120"/>
            <a:ext cx="6722110" cy="5044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0631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AU" dirty="0" smtClean="0"/>
              <a:t>Something cube-shaped</a:t>
            </a:r>
            <a:endParaRPr lang="en-AU" dirty="0"/>
          </a:p>
        </p:txBody>
      </p:sp>
      <p:pic>
        <p:nvPicPr>
          <p:cNvPr id="3" name="Picture 2" descr="P100010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314219" y="1416170"/>
            <a:ext cx="6515562" cy="5060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43196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Design your story and pop-ups to go together.</a:t>
            </a:r>
            <a:endParaRPr lang="en-AU" dirty="0"/>
          </a:p>
        </p:txBody>
      </p:sp>
      <p:pic>
        <p:nvPicPr>
          <p:cNvPr id="3" name="Picture 2" descr="P1000091 crop small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12331" y="1630907"/>
            <a:ext cx="5719338" cy="4998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74782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There doesn’t have to be a popup on every page.</a:t>
            </a:r>
            <a:endParaRPr lang="en-AU" dirty="0"/>
          </a:p>
        </p:txBody>
      </p:sp>
      <p:pic>
        <p:nvPicPr>
          <p:cNvPr id="3" name="Picture 2" descr="P1000094 crop smaller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295400" y="1489101"/>
            <a:ext cx="6553200" cy="521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008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0007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18" y="0"/>
            <a:ext cx="913896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81000" y="3810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Step 1:</a:t>
            </a:r>
            <a:endParaRPr lang="en-A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3800" y="4800600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Fold the paper in half</a:t>
            </a:r>
            <a:endParaRPr lang="en-A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889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0007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18" y="0"/>
            <a:ext cx="913896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81000" y="3810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Step 2:</a:t>
            </a:r>
            <a:endParaRPr lang="en-A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4800600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Fold the paper in half </a:t>
            </a:r>
            <a:r>
              <a:rPr lang="en-AU" sz="4000" b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again</a:t>
            </a:r>
            <a:endParaRPr lang="en-AU" sz="4000" b="1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493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54162"/>
          </a:xfrm>
        </p:spPr>
        <p:txBody>
          <a:bodyPr>
            <a:noAutofit/>
          </a:bodyPr>
          <a:lstStyle/>
          <a:p>
            <a:r>
              <a:rPr lang="en-AU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Open the paper, and </a:t>
            </a:r>
            <a:br>
              <a:rPr lang="en-AU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AU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re-fold the other way.</a:t>
            </a:r>
            <a:endParaRPr lang="en-AU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Picture 2" descr="P100049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64484" y="2590800"/>
            <a:ext cx="9015033" cy="41148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685800" y="2057400"/>
            <a:ext cx="4191000" cy="1066799"/>
            <a:chOff x="2971800" y="1659467"/>
            <a:chExt cx="3581400" cy="474133"/>
          </a:xfrm>
        </p:grpSpPr>
        <p:sp>
          <p:nvSpPr>
            <p:cNvPr id="6" name="TextBox 5"/>
            <p:cNvSpPr txBox="1"/>
            <p:nvPr/>
          </p:nvSpPr>
          <p:spPr>
            <a:xfrm>
              <a:off x="3883429" y="1659467"/>
              <a:ext cx="1676400" cy="20518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AU" sz="2400" b="1" dirty="0" smtClean="0">
                  <a:ln w="18415" cmpd="sng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Inside of Card</a:t>
              </a:r>
              <a:endParaRPr lang="en-AU" sz="2400" b="1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" name="Bent Arrow 6"/>
            <p:cNvSpPr/>
            <p:nvPr/>
          </p:nvSpPr>
          <p:spPr>
            <a:xfrm rot="5400000">
              <a:off x="5867400" y="1447800"/>
              <a:ext cx="381000" cy="990600"/>
            </a:xfrm>
            <a:prstGeom prst="bentArrow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8" name="Bent Arrow 7"/>
            <p:cNvSpPr/>
            <p:nvPr/>
          </p:nvSpPr>
          <p:spPr>
            <a:xfrm rot="16200000" flipH="1">
              <a:off x="3238500" y="1485900"/>
              <a:ext cx="381000" cy="914400"/>
            </a:xfrm>
            <a:prstGeom prst="bentArrow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562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AU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For a beak or mouth: </a:t>
            </a:r>
            <a:endParaRPr lang="en-AU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Picture 2" descr="P100049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95300" y="1371600"/>
            <a:ext cx="8153400" cy="52490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7400" y="1371601"/>
            <a:ext cx="114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cut</a:t>
            </a:r>
            <a:endParaRPr lang="en-A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3581400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b="1" dirty="0" smtClean="0">
                <a:ln w="10541" cmpd="sng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</a:rPr>
              <a:t>fold</a:t>
            </a:r>
            <a:endParaRPr lang="en-AU" sz="4800" b="1" dirty="0">
              <a:ln w="10541" cmpd="sng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2362200" y="2057400"/>
            <a:ext cx="304800" cy="533400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7" name="Curved Left Arrow 6"/>
          <p:cNvSpPr/>
          <p:nvPr/>
        </p:nvSpPr>
        <p:spPr>
          <a:xfrm flipV="1">
            <a:off x="3124200" y="2971800"/>
            <a:ext cx="457200" cy="990600"/>
          </a:xfrm>
          <a:prstGeom prst="curvedLef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black"/>
              </a:solidFill>
            </a:endParaRPr>
          </a:p>
        </p:txBody>
      </p:sp>
      <p:sp>
        <p:nvSpPr>
          <p:cNvPr id="8" name="Curved Left Arrow 7"/>
          <p:cNvSpPr/>
          <p:nvPr/>
        </p:nvSpPr>
        <p:spPr>
          <a:xfrm flipH="1" flipV="1">
            <a:off x="1676400" y="2971800"/>
            <a:ext cx="457200" cy="990600"/>
          </a:xfrm>
          <a:prstGeom prst="curvedLef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3544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1000069.JPG"/>
          <p:cNvPicPr>
            <a:picLocks noGrp="1" noChangeAspect="1"/>
          </p:cNvPicPr>
          <p:nvPr>
            <p:ph idx="4294967295"/>
          </p:nvPr>
        </p:nvPicPr>
        <p:blipFill>
          <a:blip r:embed="rId2" cstate="screen"/>
          <a:stretch>
            <a:fillRect/>
          </a:stretch>
        </p:blipFill>
        <p:spPr>
          <a:xfrm>
            <a:off x="0" y="685800"/>
            <a:ext cx="7966075" cy="5976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38200" y="304800"/>
            <a:ext cx="24384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AU" sz="4000" dirty="0" smtClean="0">
                <a:solidFill>
                  <a:prstClr val="black"/>
                </a:solidFill>
              </a:rPr>
              <a:t>You need:</a:t>
            </a:r>
            <a:endParaRPr lang="en-AU" sz="40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3733800"/>
            <a:ext cx="36576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AU" sz="4000" dirty="0" smtClean="0">
                <a:solidFill>
                  <a:prstClr val="black"/>
                </a:solidFill>
              </a:rPr>
              <a:t>A4 or A3 paper</a:t>
            </a:r>
            <a:endParaRPr lang="en-AU" sz="40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1905000"/>
            <a:ext cx="28956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AU" sz="4000" dirty="0" smtClean="0">
                <a:solidFill>
                  <a:prstClr val="black"/>
                </a:solidFill>
              </a:rPr>
              <a:t>pens/pencils</a:t>
            </a:r>
            <a:endParaRPr lang="en-AU" sz="40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5600" y="3276600"/>
            <a:ext cx="19050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AU" sz="4000" dirty="0" smtClean="0">
                <a:solidFill>
                  <a:prstClr val="black"/>
                </a:solidFill>
              </a:rPr>
              <a:t>scissors</a:t>
            </a:r>
            <a:endParaRPr lang="en-AU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22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1000496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A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Re-fold card. </a:t>
            </a:r>
            <a:endParaRPr lang="en-AU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219200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Put finger inside card to push out pop-up section</a:t>
            </a:r>
            <a:r>
              <a:rPr lang="en-AU" sz="3200" dirty="0" smtClean="0">
                <a:solidFill>
                  <a:prstClr val="black"/>
                </a:solidFill>
              </a:rPr>
              <a:t>.</a:t>
            </a:r>
            <a:endParaRPr lang="en-AU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95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100050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18" y="-1889"/>
            <a:ext cx="9141482" cy="68598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A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Decorate!</a:t>
            </a:r>
            <a:endParaRPr lang="en-A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85887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6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Other Shapes:</a:t>
            </a:r>
            <a:endParaRPr lang="en-AU" sz="6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Picture 2" descr="P100049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52400" y="2819400"/>
            <a:ext cx="8870950" cy="38709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1600200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 smtClean="0">
                <a:ln w="10541" cmpd="sng">
                  <a:solidFill>
                    <a:prstClr val="white"/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Box</a:t>
            </a:r>
            <a:r>
              <a:rPr lang="en-AU" sz="4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AU" sz="4400" b="1" dirty="0" smtClean="0">
                <a:ln w="10541" cmpd="sng">
                  <a:solidFill>
                    <a:prstClr val="white"/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Shape</a:t>
            </a:r>
            <a:endParaRPr lang="en-AU" sz="4400" b="1" dirty="0">
              <a:ln w="10541" cmpd="sng">
                <a:solidFill>
                  <a:prstClr val="white"/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096928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Make into a box, house, furniture ...</a:t>
            </a:r>
            <a:endParaRPr lang="en-A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Picture 2" descr="P100050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28600" y="1524000"/>
            <a:ext cx="3621314" cy="2645134"/>
          </a:xfrm>
          <a:prstGeom prst="rect">
            <a:avLst/>
          </a:prstGeom>
        </p:spPr>
      </p:pic>
      <p:pic>
        <p:nvPicPr>
          <p:cNvPr id="4" name="Picture 3" descr="P100050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886200" y="2819400"/>
            <a:ext cx="5077203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161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A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Face:</a:t>
            </a:r>
            <a:endParaRPr lang="en-A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 descr="P100050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28600" y="2667000"/>
            <a:ext cx="8719102" cy="39776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16002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AU" sz="4000" b="1" spc="50" dirty="0" smtClean="0">
                <a:ln w="11430"/>
                <a:solidFill>
                  <a:srgbClr val="1F497D">
                    <a:lumMod val="75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mouth</a:t>
            </a:r>
            <a:endParaRPr lang="en-AU" sz="4000" b="1" spc="50" dirty="0">
              <a:ln w="11430"/>
              <a:solidFill>
                <a:srgbClr val="1F497D">
                  <a:lumMod val="75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16002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AU" sz="4000" b="1" spc="50" dirty="0" smtClean="0">
                <a:ln w="11430"/>
                <a:solidFill>
                  <a:srgbClr val="1F497D">
                    <a:lumMod val="75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nose</a:t>
            </a:r>
            <a:endParaRPr lang="en-AU" sz="4000" b="1" spc="50" dirty="0">
              <a:ln w="11430"/>
              <a:solidFill>
                <a:srgbClr val="1F497D">
                  <a:lumMod val="75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1600200" y="2362200"/>
            <a:ext cx="152400" cy="2667000"/>
          </a:xfrm>
          <a:prstGeom prst="down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3124200" y="2362200"/>
            <a:ext cx="152400" cy="3048000"/>
          </a:xfrm>
          <a:prstGeom prst="down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639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Decorate the face, create a character</a:t>
            </a:r>
            <a:endParaRPr lang="en-A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Picture 2" descr="P100050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28600" y="1524000"/>
            <a:ext cx="3960880" cy="2743200"/>
          </a:xfrm>
          <a:prstGeom prst="rect">
            <a:avLst/>
          </a:prstGeom>
        </p:spPr>
      </p:pic>
      <p:pic>
        <p:nvPicPr>
          <p:cNvPr id="4" name="Picture 3" descr="P100050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344239" y="3200400"/>
            <a:ext cx="4596561" cy="344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0159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AU" dirty="0" smtClean="0"/>
              <a:t>There are many occasions that could be celebrated with a card.</a:t>
            </a:r>
            <a:endParaRPr lang="en-AU" dirty="0"/>
          </a:p>
        </p:txBody>
      </p:sp>
      <p:pic>
        <p:nvPicPr>
          <p:cNvPr id="3" name="Picture 2" descr="birthday girl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28700" y="1824609"/>
            <a:ext cx="7086600" cy="4783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5335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0007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18" y="0"/>
            <a:ext cx="913896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81000" y="3810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Step 1:</a:t>
            </a:r>
            <a:endParaRPr lang="en-A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3800" y="4800600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Fold the paper in half</a:t>
            </a:r>
            <a:endParaRPr lang="en-A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773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0007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18" y="0"/>
            <a:ext cx="913896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81000" y="3810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Step 2:</a:t>
            </a:r>
            <a:endParaRPr lang="en-A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4800600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Fold the paper in half </a:t>
            </a:r>
            <a:r>
              <a:rPr lang="en-AU" sz="4000" b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again</a:t>
            </a:r>
            <a:endParaRPr lang="en-AU" sz="4000" b="1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026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0007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18" y="0"/>
            <a:ext cx="913896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81000" y="3810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Step 3:</a:t>
            </a:r>
            <a:endParaRPr lang="en-A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48006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Fold the paper in half </a:t>
            </a:r>
            <a:r>
              <a:rPr lang="en-AU" sz="4000" b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 third time</a:t>
            </a:r>
            <a:endParaRPr lang="en-AU" sz="4000" b="1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852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0007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18" y="0"/>
            <a:ext cx="913896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1524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Step 4:</a:t>
            </a:r>
            <a:endParaRPr lang="en-A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1524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Unfold as far as the first fold</a:t>
            </a:r>
            <a:endParaRPr lang="en-A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5257800"/>
            <a:ext cx="594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Cut down to the </a:t>
            </a:r>
            <a:r>
              <a:rPr lang="en-AU" sz="4000" dirty="0" smtClean="0">
                <a:ln w="18415" cmpd="sng">
                  <a:solidFill>
                    <a:srgbClr val="1F497D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fold mark </a:t>
            </a:r>
          </a:p>
          <a:p>
            <a:r>
              <a:rPr lang="en-A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from the </a:t>
            </a:r>
            <a:r>
              <a:rPr lang="en-AU" sz="4000" b="1" u="sng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fold edge</a:t>
            </a:r>
            <a:endParaRPr lang="en-AU" sz="4000" b="1" u="sng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5791200" y="5257800"/>
            <a:ext cx="381000" cy="1219200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7" name="Bent Arrow 6"/>
          <p:cNvSpPr/>
          <p:nvPr/>
        </p:nvSpPr>
        <p:spPr>
          <a:xfrm flipH="1">
            <a:off x="6705600" y="2819400"/>
            <a:ext cx="533400" cy="2743200"/>
          </a:xfrm>
          <a:prstGeom prst="bentArrow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47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9219 -0.00232 0.18455 -0.00463 0.22882 -0.06042 C 0.27309 -0.11621 0.26771 -0.24028 0.26528 -0.33519 C 0.26285 -0.4301 0.25018 -0.5625 0.21372 -0.6301 C 0.17726 -0.69769 0.09879 -0.71736 0.04705 -0.74121 C -0.00469 -0.76505 -0.06857 -0.79792 -0.09687 -0.77361 C -0.12517 -0.74931 -0.11823 -0.62547 -0.12257 -0.59584 " pathEditMode="relative" ptsTypes="aaaaa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6" grpId="1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0008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18" y="0"/>
            <a:ext cx="913896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3810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Step 5:</a:t>
            </a:r>
            <a:endParaRPr lang="en-A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6300" y="5105400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Unfold, and re-fold the other way</a:t>
            </a:r>
            <a:endParaRPr lang="en-A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7" name="Group 9"/>
          <p:cNvGrpSpPr/>
          <p:nvPr/>
        </p:nvGrpSpPr>
        <p:grpSpPr>
          <a:xfrm>
            <a:off x="2971800" y="1524000"/>
            <a:ext cx="3581400" cy="609600"/>
            <a:chOff x="2971800" y="1524000"/>
            <a:chExt cx="3581400" cy="609600"/>
          </a:xfrm>
        </p:grpSpPr>
        <p:sp>
          <p:nvSpPr>
            <p:cNvPr id="5" name="TextBox 4"/>
            <p:cNvSpPr txBox="1"/>
            <p:nvPr/>
          </p:nvSpPr>
          <p:spPr>
            <a:xfrm>
              <a:off x="3886200" y="1524000"/>
              <a:ext cx="1676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b="1" dirty="0" smtClean="0">
                  <a:ln w="18415" cmpd="sng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Cut section</a:t>
              </a:r>
              <a:endParaRPr lang="en-AU" sz="2400" b="1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" name="Bent Arrow 7"/>
            <p:cNvSpPr/>
            <p:nvPr/>
          </p:nvSpPr>
          <p:spPr>
            <a:xfrm rot="5400000">
              <a:off x="5867400" y="1447800"/>
              <a:ext cx="381000" cy="990600"/>
            </a:xfrm>
            <a:prstGeom prst="bentArrow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9" name="Bent Arrow 8"/>
            <p:cNvSpPr/>
            <p:nvPr/>
          </p:nvSpPr>
          <p:spPr>
            <a:xfrm rot="16200000" flipH="1">
              <a:off x="3238500" y="1485900"/>
              <a:ext cx="381000" cy="914400"/>
            </a:xfrm>
            <a:prstGeom prst="bentArrow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Group 12"/>
          <p:cNvGrpSpPr/>
          <p:nvPr/>
        </p:nvGrpSpPr>
        <p:grpSpPr>
          <a:xfrm>
            <a:off x="1847340" y="762000"/>
            <a:ext cx="5703032" cy="867008"/>
            <a:chOff x="1847340" y="762000"/>
            <a:chExt cx="5703032" cy="867008"/>
          </a:xfrm>
        </p:grpSpPr>
        <p:sp>
          <p:nvSpPr>
            <p:cNvPr id="6" name="TextBox 5"/>
            <p:cNvSpPr txBox="1"/>
            <p:nvPr/>
          </p:nvSpPr>
          <p:spPr>
            <a:xfrm>
              <a:off x="4267200" y="762000"/>
              <a:ext cx="83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b="1" dirty="0" smtClean="0">
                  <a:ln w="18415" cmpd="sng">
                    <a:solidFill>
                      <a:srgbClr val="1F497D">
                        <a:lumMod val="60000"/>
                        <a:lumOff val="40000"/>
                      </a:srgbClr>
                    </a:solidFill>
                    <a:prstDash val="solid"/>
                  </a:ln>
                  <a:solidFill>
                    <a:prstClr val="white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Fold</a:t>
              </a:r>
              <a:endParaRPr lang="en-AU" sz="2800" b="1" dirty="0">
                <a:ln w="18415" cmpd="sng">
                  <a:solidFill>
                    <a:srgbClr val="1F497D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" name="Down Arrow 10"/>
            <p:cNvSpPr/>
            <p:nvPr/>
          </p:nvSpPr>
          <p:spPr>
            <a:xfrm rot="3822409">
              <a:off x="2892860" y="410181"/>
              <a:ext cx="164267" cy="2255307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prstClr val="white"/>
                </a:solidFill>
              </a:endParaRPr>
            </a:p>
          </p:txBody>
        </p:sp>
        <p:sp>
          <p:nvSpPr>
            <p:cNvPr id="12" name="Down Arrow 11"/>
            <p:cNvSpPr/>
            <p:nvPr/>
          </p:nvSpPr>
          <p:spPr>
            <a:xfrm rot="17777591" flipH="1">
              <a:off x="6302666" y="381302"/>
              <a:ext cx="176046" cy="2319366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763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</TotalTime>
  <Words>577</Words>
  <Application>Microsoft Office PowerPoint</Application>
  <PresentationFormat>On-screen Show (4:3)</PresentationFormat>
  <Paragraphs>108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2_Office Theme</vt:lpstr>
      <vt:lpstr>Creating Your Own Reading Materials</vt:lpstr>
      <vt:lpstr>THE little book</vt:lpstr>
      <vt:lpstr>The little book has front and back cover, and six pages. It can be made with A3 paper, or A4 paper.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Preparing for Pop-Up Books</vt:lpstr>
      <vt:lpstr>PowerPoint Presentation</vt:lpstr>
      <vt:lpstr>Pop-Up Books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Folding for pop-ups:</vt:lpstr>
      <vt:lpstr>Little cuts for pop-ups:</vt:lpstr>
      <vt:lpstr>Face – nose and mouth pop-ups</vt:lpstr>
      <vt:lpstr>A character quickly develops</vt:lpstr>
      <vt:lpstr>Duck Beak or Animal Mouth</vt:lpstr>
      <vt:lpstr>Any animal will do</vt:lpstr>
      <vt:lpstr>Box or Furniture or Item</vt:lpstr>
      <vt:lpstr>Something cube-shaped</vt:lpstr>
      <vt:lpstr>Design your story and pop-ups to go together.</vt:lpstr>
      <vt:lpstr>There doesn’t have to be a popup on every page.</vt:lpstr>
      <vt:lpstr>PowerPoint Presentation</vt:lpstr>
      <vt:lpstr>PowerPoint Presentation</vt:lpstr>
      <vt:lpstr>Open the paper, and  re-fold the other way.</vt:lpstr>
      <vt:lpstr>For a beak or mouth: </vt:lpstr>
      <vt:lpstr>Re-fold card. </vt:lpstr>
      <vt:lpstr>Decorate!</vt:lpstr>
      <vt:lpstr>Other Shapes:</vt:lpstr>
      <vt:lpstr>Make into a box, house, furniture ...</vt:lpstr>
      <vt:lpstr>A Face:</vt:lpstr>
      <vt:lpstr>Decorate the face, create a character</vt:lpstr>
      <vt:lpstr>There are many occasions that could be celebrated with a card.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Acer</cp:lastModifiedBy>
  <cp:revision>4</cp:revision>
  <dcterms:created xsi:type="dcterms:W3CDTF">2006-08-16T00:00:00Z</dcterms:created>
  <dcterms:modified xsi:type="dcterms:W3CDTF">2013-12-16T04:58:04Z</dcterms:modified>
</cp:coreProperties>
</file>