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48" r:id="rId1"/>
  </p:sldMasterIdLst>
  <p:notesMasterIdLst>
    <p:notesMasterId r:id="rId116"/>
  </p:notesMasterIdLst>
  <p:sldIdLst>
    <p:sldId id="326" r:id="rId2"/>
    <p:sldId id="327" r:id="rId3"/>
    <p:sldId id="368" r:id="rId4"/>
    <p:sldId id="369" r:id="rId5"/>
    <p:sldId id="328" r:id="rId6"/>
    <p:sldId id="329" r:id="rId7"/>
    <p:sldId id="330" r:id="rId8"/>
    <p:sldId id="331" r:id="rId9"/>
    <p:sldId id="260" r:id="rId10"/>
    <p:sldId id="261" r:id="rId11"/>
    <p:sldId id="262" r:id="rId12"/>
    <p:sldId id="371" r:id="rId13"/>
    <p:sldId id="263" r:id="rId14"/>
    <p:sldId id="337" r:id="rId15"/>
    <p:sldId id="264" r:id="rId16"/>
    <p:sldId id="265" r:id="rId17"/>
    <p:sldId id="332" r:id="rId18"/>
    <p:sldId id="336" r:id="rId19"/>
    <p:sldId id="372" r:id="rId20"/>
    <p:sldId id="338" r:id="rId21"/>
    <p:sldId id="266" r:id="rId22"/>
    <p:sldId id="373" r:id="rId23"/>
    <p:sldId id="340" r:id="rId24"/>
    <p:sldId id="339" r:id="rId25"/>
    <p:sldId id="341" r:id="rId26"/>
    <p:sldId id="334" r:id="rId27"/>
    <p:sldId id="333" r:id="rId28"/>
    <p:sldId id="335" r:id="rId29"/>
    <p:sldId id="374" r:id="rId30"/>
    <p:sldId id="268" r:id="rId31"/>
    <p:sldId id="375" r:id="rId32"/>
    <p:sldId id="269" r:id="rId33"/>
    <p:sldId id="270" r:id="rId34"/>
    <p:sldId id="376" r:id="rId35"/>
    <p:sldId id="271" r:id="rId36"/>
    <p:sldId id="342" r:id="rId37"/>
    <p:sldId id="343" r:id="rId38"/>
    <p:sldId id="344" r:id="rId39"/>
    <p:sldId id="377" r:id="rId40"/>
    <p:sldId id="345" r:id="rId41"/>
    <p:sldId id="346" r:id="rId42"/>
    <p:sldId id="378" r:id="rId43"/>
    <p:sldId id="347" r:id="rId44"/>
    <p:sldId id="367" r:id="rId45"/>
    <p:sldId id="280" r:id="rId46"/>
    <p:sldId id="348" r:id="rId47"/>
    <p:sldId id="379" r:id="rId48"/>
    <p:sldId id="349" r:id="rId49"/>
    <p:sldId id="350" r:id="rId50"/>
    <p:sldId id="380" r:id="rId51"/>
    <p:sldId id="351" r:id="rId52"/>
    <p:sldId id="352" r:id="rId53"/>
    <p:sldId id="353" r:id="rId54"/>
    <p:sldId id="354" r:id="rId55"/>
    <p:sldId id="355" r:id="rId56"/>
    <p:sldId id="357" r:id="rId57"/>
    <p:sldId id="356" r:id="rId58"/>
    <p:sldId id="359" r:id="rId59"/>
    <p:sldId id="358" r:id="rId60"/>
    <p:sldId id="406" r:id="rId61"/>
    <p:sldId id="405" r:id="rId62"/>
    <p:sldId id="407" r:id="rId63"/>
    <p:sldId id="408" r:id="rId64"/>
    <p:sldId id="360" r:id="rId65"/>
    <p:sldId id="403" r:id="rId66"/>
    <p:sldId id="404" r:id="rId67"/>
    <p:sldId id="282" r:id="rId68"/>
    <p:sldId id="361" r:id="rId69"/>
    <p:sldId id="362" r:id="rId70"/>
    <p:sldId id="363" r:id="rId71"/>
    <p:sldId id="381" r:id="rId72"/>
    <p:sldId id="288" r:id="rId73"/>
    <p:sldId id="291" r:id="rId74"/>
    <p:sldId id="292" r:id="rId75"/>
    <p:sldId id="382" r:id="rId76"/>
    <p:sldId id="293" r:id="rId77"/>
    <p:sldId id="294" r:id="rId78"/>
    <p:sldId id="383" r:id="rId79"/>
    <p:sldId id="295" r:id="rId80"/>
    <p:sldId id="296" r:id="rId81"/>
    <p:sldId id="384" r:id="rId82"/>
    <p:sldId id="297" r:id="rId83"/>
    <p:sldId id="364" r:id="rId84"/>
    <p:sldId id="301" r:id="rId85"/>
    <p:sldId id="302" r:id="rId86"/>
    <p:sldId id="304" r:id="rId87"/>
    <p:sldId id="305" r:id="rId88"/>
    <p:sldId id="306" r:id="rId89"/>
    <p:sldId id="307" r:id="rId90"/>
    <p:sldId id="308" r:id="rId91"/>
    <p:sldId id="385" r:id="rId92"/>
    <p:sldId id="309" r:id="rId93"/>
    <p:sldId id="310" r:id="rId94"/>
    <p:sldId id="311" r:id="rId95"/>
    <p:sldId id="312" r:id="rId96"/>
    <p:sldId id="387" r:id="rId97"/>
    <p:sldId id="365" r:id="rId98"/>
    <p:sldId id="393" r:id="rId99"/>
    <p:sldId id="386" r:id="rId100"/>
    <p:sldId id="392" r:id="rId101"/>
    <p:sldId id="394" r:id="rId102"/>
    <p:sldId id="388" r:id="rId103"/>
    <p:sldId id="395" r:id="rId104"/>
    <p:sldId id="396" r:id="rId105"/>
    <p:sldId id="389" r:id="rId106"/>
    <p:sldId id="397" r:id="rId107"/>
    <p:sldId id="398" r:id="rId108"/>
    <p:sldId id="390" r:id="rId109"/>
    <p:sldId id="399" r:id="rId110"/>
    <p:sldId id="400" r:id="rId111"/>
    <p:sldId id="391" r:id="rId112"/>
    <p:sldId id="401" r:id="rId113"/>
    <p:sldId id="402" r:id="rId114"/>
    <p:sldId id="366"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EECE1"/>
    <a:srgbClr val="953735"/>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66" autoAdjust="0"/>
  </p:normalViewPr>
  <p:slideViewPr>
    <p:cSldViewPr>
      <p:cViewPr>
        <p:scale>
          <a:sx n="50" d="100"/>
          <a:sy n="50" d="100"/>
        </p:scale>
        <p:origin x="-1267" y="-3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661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8EAE13-F085-436B-86B1-C5FD3AB55601}" type="datetimeFigureOut">
              <a:rPr lang="en-AU" smtClean="0"/>
              <a:t>13/08/2012</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07AB4D-48E8-48FE-98AB-1AB720E6A979}" type="slidenum">
              <a:rPr lang="en-AU" smtClean="0"/>
              <a:t>‹#›</a:t>
            </a:fld>
            <a:endParaRPr lang="en-AU"/>
          </a:p>
        </p:txBody>
      </p:sp>
    </p:spTree>
    <p:extLst>
      <p:ext uri="{BB962C8B-B14F-4D97-AF65-F5344CB8AC3E}">
        <p14:creationId xmlns:p14="http://schemas.microsoft.com/office/powerpoint/2010/main" val="142452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Although in this workshop there are a large number of participants seated in a lecture-style arrangement, this is still a </a:t>
            </a:r>
            <a:r>
              <a:rPr lang="en-AU" sz="1200" i="1" kern="1200" dirty="0" smtClean="0">
                <a:solidFill>
                  <a:schemeClr val="tx1"/>
                </a:solidFill>
                <a:effectLst/>
                <a:latin typeface="+mn-lt"/>
                <a:ea typeface="+mn-ea"/>
                <a:cs typeface="+mn-cs"/>
              </a:rPr>
              <a:t>workshop</a:t>
            </a:r>
            <a:r>
              <a:rPr lang="en-AU" sz="1200" kern="1200" dirty="0" smtClean="0">
                <a:solidFill>
                  <a:schemeClr val="tx1"/>
                </a:solidFill>
                <a:effectLst/>
                <a:latin typeface="+mn-lt"/>
                <a:ea typeface="+mn-ea"/>
                <a:cs typeface="+mn-cs"/>
              </a:rPr>
              <a:t> and participants will be expected to complete activities along the way, and there will also be a small examination at the end.</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a:t>
            </a:fld>
            <a:endParaRPr lang="en-AU"/>
          </a:p>
        </p:txBody>
      </p:sp>
    </p:spTree>
    <p:extLst>
      <p:ext uri="{BB962C8B-B14F-4D97-AF65-F5344CB8AC3E}">
        <p14:creationId xmlns:p14="http://schemas.microsoft.com/office/powerpoint/2010/main" val="1008190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what do we mean by “stress”? The stressed syllable in a word is:</a:t>
            </a:r>
          </a:p>
          <a:p>
            <a:r>
              <a:rPr lang="en-AU" sz="1200" kern="1200" dirty="0" smtClean="0">
                <a:solidFill>
                  <a:schemeClr val="tx1"/>
                </a:solidFill>
                <a:effectLst/>
                <a:latin typeface="+mn-lt"/>
                <a:ea typeface="+mn-ea"/>
                <a:cs typeface="+mn-cs"/>
              </a:rPr>
              <a:t>longer, louder, and at a higher pitch.</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11</a:t>
            </a:fld>
            <a:endParaRPr lang="en-AU"/>
          </a:p>
        </p:txBody>
      </p:sp>
    </p:spTree>
    <p:extLst>
      <p:ext uri="{BB962C8B-B14F-4D97-AF65-F5344CB8AC3E}">
        <p14:creationId xmlns:p14="http://schemas.microsoft.com/office/powerpoint/2010/main" val="3426534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Four people with this icon please come to the stage.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12</a:t>
            </a:fld>
            <a:endParaRPr lang="en-AU"/>
          </a:p>
        </p:txBody>
      </p:sp>
    </p:spTree>
    <p:extLst>
      <p:ext uri="{BB962C8B-B14F-4D97-AF65-F5344CB8AC3E}">
        <p14:creationId xmlns:p14="http://schemas.microsoft.com/office/powerpoint/2010/main" val="341857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What does un-stress sound like? Besides being shorter, quieter, and lower in pitch, unstressed vowel sounds often (but not always) tend to be pronounced as a ‘schwa’. This, of course, can cause spelling difficulties.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13</a:t>
            </a:fld>
            <a:endParaRPr lang="en-AU"/>
          </a:p>
        </p:txBody>
      </p:sp>
    </p:spTree>
    <p:extLst>
      <p:ext uri="{BB962C8B-B14F-4D97-AF65-F5344CB8AC3E}">
        <p14:creationId xmlns:p14="http://schemas.microsoft.com/office/powerpoint/2010/main" val="257712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Words with 2 syllables – these are the hardest to make rules about.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14</a:t>
            </a:fld>
            <a:endParaRPr lang="en-AU"/>
          </a:p>
        </p:txBody>
      </p:sp>
    </p:spTree>
    <p:extLst>
      <p:ext uri="{BB962C8B-B14F-4D97-AF65-F5344CB8AC3E}">
        <p14:creationId xmlns:p14="http://schemas.microsoft.com/office/powerpoint/2010/main" val="85994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Most 2-syllable nouns and adjectives have stress on the first syllable. (Not a very reliable rule!)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15</a:t>
            </a:fld>
            <a:endParaRPr lang="en-AU"/>
          </a:p>
        </p:txBody>
      </p:sp>
    </p:spTree>
    <p:extLst>
      <p:ext uri="{BB962C8B-B14F-4D97-AF65-F5344CB8AC3E}">
        <p14:creationId xmlns:p14="http://schemas.microsoft.com/office/powerpoint/2010/main" val="225149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Most 2-syllable verbs have stress on the second syllable. This is, of course, talking about the base form of the verb.</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16</a:t>
            </a:fld>
            <a:endParaRPr lang="en-AU"/>
          </a:p>
        </p:txBody>
      </p:sp>
    </p:spTree>
    <p:extLst>
      <p:ext uri="{BB962C8B-B14F-4D97-AF65-F5344CB8AC3E}">
        <p14:creationId xmlns:p14="http://schemas.microsoft.com/office/powerpoint/2010/main" val="41573188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Look at Worksheet 1</a:t>
            </a:r>
            <a:r>
              <a:rPr lang="en-AU" sz="1200" kern="1200" dirty="0" smtClean="0">
                <a:solidFill>
                  <a:schemeClr val="tx1"/>
                </a:solidFill>
                <a:effectLst/>
                <a:latin typeface="+mn-lt"/>
                <a:ea typeface="+mn-ea"/>
                <a:cs typeface="+mn-cs"/>
              </a:rPr>
              <a:t>. List all of the words from the paragraph which have two syllables. Write the part of speech (noun, verb, adjective, adverb …) for each one. Are there any words that keep this rule / break this rule?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17</a:t>
            </a:fld>
            <a:endParaRPr lang="en-AU"/>
          </a:p>
        </p:txBody>
      </p:sp>
    </p:spTree>
    <p:extLst>
      <p:ext uri="{BB962C8B-B14F-4D97-AF65-F5344CB8AC3E}">
        <p14:creationId xmlns:p14="http://schemas.microsoft.com/office/powerpoint/2010/main" val="426944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Which of the 2-syllable words are </a:t>
            </a:r>
            <a:r>
              <a:rPr lang="en-AU" sz="1200" b="1" kern="1200" dirty="0" smtClean="0">
                <a:solidFill>
                  <a:schemeClr val="tx1"/>
                </a:solidFill>
                <a:effectLst/>
                <a:latin typeface="+mn-lt"/>
                <a:ea typeface="+mn-ea"/>
                <a:cs typeface="+mn-cs"/>
              </a:rPr>
              <a:t>Rule Breakers</a:t>
            </a:r>
            <a:r>
              <a:rPr lang="en-AU" sz="1200" kern="1200" dirty="0" smtClean="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18</a:t>
            </a:fld>
            <a:endParaRPr lang="en-AU"/>
          </a:p>
        </p:txBody>
      </p:sp>
    </p:spTree>
    <p:extLst>
      <p:ext uri="{BB962C8B-B14F-4D97-AF65-F5344CB8AC3E}">
        <p14:creationId xmlns:p14="http://schemas.microsoft.com/office/powerpoint/2010/main" val="1300075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four people with this icon will come down and share their answers.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19</a:t>
            </a:fld>
            <a:endParaRPr lang="en-AU"/>
          </a:p>
        </p:txBody>
      </p:sp>
    </p:spTree>
    <p:extLst>
      <p:ext uri="{BB962C8B-B14F-4D97-AF65-F5344CB8AC3E}">
        <p14:creationId xmlns:p14="http://schemas.microsoft.com/office/powerpoint/2010/main" val="322902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There are a lot of verbs with 2 syllables, but they are not 2-syllable verbs, as in having 2 syllables in the base form. However there are several other verbs which do not follow the rule – can we make a rule about them? And there are a few nouns which break the rule.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20</a:t>
            </a:fld>
            <a:endParaRPr lang="en-AU"/>
          </a:p>
        </p:txBody>
      </p:sp>
    </p:spTree>
    <p:extLst>
      <p:ext uri="{BB962C8B-B14F-4D97-AF65-F5344CB8AC3E}">
        <p14:creationId xmlns:p14="http://schemas.microsoft.com/office/powerpoint/2010/main" val="211163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Look for your icon. When you see your icon on the screen, it will be your turn to come down the front and answer a question. There are four people with each icon.</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a:t>
            </a:fld>
            <a:endParaRPr lang="en-AU"/>
          </a:p>
        </p:txBody>
      </p:sp>
    </p:spTree>
    <p:extLst>
      <p:ext uri="{BB962C8B-B14F-4D97-AF65-F5344CB8AC3E}">
        <p14:creationId xmlns:p14="http://schemas.microsoft.com/office/powerpoint/2010/main" val="4227220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Heteronyms are words with two different pronunciations and different meanings. </a:t>
            </a:r>
            <a:r>
              <a:rPr lang="en-AU" sz="1200" kern="1200" smtClean="0">
                <a:solidFill>
                  <a:schemeClr val="tx1"/>
                </a:solidFill>
                <a:effectLst/>
                <a:latin typeface="+mn-lt"/>
                <a:ea typeface="+mn-ea"/>
                <a:cs typeface="+mn-cs"/>
              </a:rPr>
              <a:t>Now the rule about 2 syllable nouns/adjectives/verbs becomes meaningful. </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21</a:t>
            </a:fld>
            <a:endParaRPr lang="en-AU"/>
          </a:p>
        </p:txBody>
      </p:sp>
    </p:spTree>
    <p:extLst>
      <p:ext uri="{BB962C8B-B14F-4D97-AF65-F5344CB8AC3E}">
        <p14:creationId xmlns:p14="http://schemas.microsoft.com/office/powerpoint/2010/main" val="42357105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Four people with this icon please come quickly down the front.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22</a:t>
            </a:fld>
            <a:endParaRPr lang="en-AU"/>
          </a:p>
        </p:txBody>
      </p:sp>
    </p:spTree>
    <p:extLst>
      <p:ext uri="{BB962C8B-B14F-4D97-AF65-F5344CB8AC3E}">
        <p14:creationId xmlns:p14="http://schemas.microsoft.com/office/powerpoint/2010/main" val="3740833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How do you pronounce this word? ‘desert’, the noun.</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23</a:t>
            </a:fld>
            <a:endParaRPr lang="en-AU"/>
          </a:p>
        </p:txBody>
      </p:sp>
    </p:spTree>
    <p:extLst>
      <p:ext uri="{BB962C8B-B14F-4D97-AF65-F5344CB8AC3E}">
        <p14:creationId xmlns:p14="http://schemas.microsoft.com/office/powerpoint/2010/main" val="33067743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What about this word? ‘desert island’ – is it still a noun? How is it a desert?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24</a:t>
            </a:fld>
            <a:endParaRPr lang="en-AU"/>
          </a:p>
        </p:txBody>
      </p:sp>
    </p:spTree>
    <p:extLst>
      <p:ext uri="{BB962C8B-B14F-4D97-AF65-F5344CB8AC3E}">
        <p14:creationId xmlns:p14="http://schemas.microsoft.com/office/powerpoint/2010/main" val="112138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How do you pronounce this one? ‘desert’, the verb.</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25</a:t>
            </a:fld>
            <a:endParaRPr lang="en-AU"/>
          </a:p>
        </p:txBody>
      </p:sp>
    </p:spTree>
    <p:extLst>
      <p:ext uri="{BB962C8B-B14F-4D97-AF65-F5344CB8AC3E}">
        <p14:creationId xmlns:p14="http://schemas.microsoft.com/office/powerpoint/2010/main" val="70888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is a different spelling of the same sounding word. How is it pronounced?</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26</a:t>
            </a:fld>
            <a:endParaRPr lang="en-AU"/>
          </a:p>
        </p:txBody>
      </p:sp>
    </p:spTree>
    <p:extLst>
      <p:ext uri="{BB962C8B-B14F-4D97-AF65-F5344CB8AC3E}">
        <p14:creationId xmlns:p14="http://schemas.microsoft.com/office/powerpoint/2010/main" val="3181411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Please look at Worksheet 2 in your workbook. These words all have a noun form and a verb form.</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27</a:t>
            </a:fld>
            <a:endParaRPr lang="en-AU"/>
          </a:p>
        </p:txBody>
      </p:sp>
    </p:spTree>
    <p:extLst>
      <p:ext uri="{BB962C8B-B14F-4D97-AF65-F5344CB8AC3E}">
        <p14:creationId xmlns:p14="http://schemas.microsoft.com/office/powerpoint/2010/main" val="3132650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These few words also have an adjective form.</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28</a:t>
            </a:fld>
            <a:endParaRPr lang="en-AU"/>
          </a:p>
        </p:txBody>
      </p:sp>
    </p:spTree>
    <p:extLst>
      <p:ext uri="{BB962C8B-B14F-4D97-AF65-F5344CB8AC3E}">
        <p14:creationId xmlns:p14="http://schemas.microsoft.com/office/powerpoint/2010/main" val="16971152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people with this icon can now come down and share their answers.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29</a:t>
            </a:fld>
            <a:endParaRPr lang="en-AU"/>
          </a:p>
        </p:txBody>
      </p:sp>
    </p:spTree>
    <p:extLst>
      <p:ext uri="{BB962C8B-B14F-4D97-AF65-F5344CB8AC3E}">
        <p14:creationId xmlns:p14="http://schemas.microsoft.com/office/powerpoint/2010/main" val="295062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Word stress is attracted to certain syllables, and sits next to it. When a word contains a syllable with ‘-</a:t>
            </a:r>
            <a:r>
              <a:rPr lang="en-AU" sz="1200" kern="1200" dirty="0" err="1" smtClean="0">
                <a:solidFill>
                  <a:schemeClr val="tx1"/>
                </a:solidFill>
                <a:effectLst/>
                <a:latin typeface="+mn-lt"/>
                <a:ea typeface="+mn-ea"/>
                <a:cs typeface="+mn-cs"/>
              </a:rPr>
              <a:t>tion</a:t>
            </a:r>
            <a:r>
              <a:rPr lang="en-AU" sz="1200" kern="1200" dirty="0" smtClean="0">
                <a:solidFill>
                  <a:schemeClr val="tx1"/>
                </a:solidFill>
                <a:effectLst/>
                <a:latin typeface="+mn-lt"/>
                <a:ea typeface="+mn-ea"/>
                <a:cs typeface="+mn-cs"/>
              </a:rPr>
              <a:t>’ (in all its forms) the stress falls on the syllable just </a:t>
            </a:r>
            <a:r>
              <a:rPr lang="en-AU" sz="1200" u="sng" kern="1200" dirty="0" smtClean="0">
                <a:solidFill>
                  <a:schemeClr val="tx1"/>
                </a:solidFill>
                <a:effectLst/>
                <a:latin typeface="+mn-lt"/>
                <a:ea typeface="+mn-ea"/>
                <a:cs typeface="+mn-cs"/>
              </a:rPr>
              <a:t>before</a:t>
            </a:r>
            <a:r>
              <a:rPr lang="en-AU" sz="1200" kern="1200" dirty="0" smtClean="0">
                <a:solidFill>
                  <a:schemeClr val="tx1"/>
                </a:solidFill>
                <a:effectLst/>
                <a:latin typeface="+mn-lt"/>
                <a:ea typeface="+mn-ea"/>
                <a:cs typeface="+mn-cs"/>
              </a:rPr>
              <a:t>. This is also true for words that contain ‘-</a:t>
            </a:r>
            <a:r>
              <a:rPr lang="en-AU" sz="1200" kern="1200" dirty="0" err="1" smtClean="0">
                <a:solidFill>
                  <a:schemeClr val="tx1"/>
                </a:solidFill>
                <a:effectLst/>
                <a:latin typeface="+mn-lt"/>
                <a:ea typeface="+mn-ea"/>
                <a:cs typeface="+mn-cs"/>
              </a:rPr>
              <a:t>ic</a:t>
            </a:r>
            <a:r>
              <a:rPr lang="en-AU" sz="1200" kern="1200" dirty="0" smtClean="0">
                <a:solidFill>
                  <a:schemeClr val="tx1"/>
                </a:solidFill>
                <a:effectLst/>
                <a:latin typeface="+mn-lt"/>
                <a:ea typeface="+mn-ea"/>
                <a:cs typeface="+mn-cs"/>
              </a:rPr>
              <a: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30</a:t>
            </a:fld>
            <a:endParaRPr lang="en-AU"/>
          </a:p>
        </p:txBody>
      </p:sp>
    </p:spTree>
    <p:extLst>
      <p:ext uri="{BB962C8B-B14F-4D97-AF65-F5344CB8AC3E}">
        <p14:creationId xmlns:p14="http://schemas.microsoft.com/office/powerpoint/2010/main" val="70302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This is the first icon selected. Will these four people please quickly come down to the front? </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a:t>
            </a:fld>
            <a:endParaRPr lang="en-AU"/>
          </a:p>
        </p:txBody>
      </p:sp>
    </p:spTree>
    <p:extLst>
      <p:ext uri="{BB962C8B-B14F-4D97-AF65-F5344CB8AC3E}">
        <p14:creationId xmlns:p14="http://schemas.microsoft.com/office/powerpoint/2010/main" val="929212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If this is your icon, please come down to the front.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31</a:t>
            </a:fld>
            <a:endParaRPr lang="en-AU"/>
          </a:p>
        </p:txBody>
      </p:sp>
    </p:spTree>
    <p:extLst>
      <p:ext uri="{BB962C8B-B14F-4D97-AF65-F5344CB8AC3E}">
        <p14:creationId xmlns:p14="http://schemas.microsoft.com/office/powerpoint/2010/main" val="42876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four participants now try saying these words correctly.</a:t>
            </a:r>
          </a:p>
          <a:p>
            <a:r>
              <a:rPr lang="en-AU" sz="1200" i="1" kern="1200" dirty="0" smtClean="0">
                <a:solidFill>
                  <a:schemeClr val="tx1"/>
                </a:solidFill>
                <a:effectLst/>
                <a:latin typeface="+mn-lt"/>
                <a:ea typeface="+mn-ea"/>
                <a:cs typeface="+mn-cs"/>
              </a:rPr>
              <a:t>(click to show answers)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32</a:t>
            </a:fld>
            <a:endParaRPr lang="en-AU"/>
          </a:p>
        </p:txBody>
      </p:sp>
    </p:spTree>
    <p:extLst>
      <p:ext uri="{BB962C8B-B14F-4D97-AF65-F5344CB8AC3E}">
        <p14:creationId xmlns:p14="http://schemas.microsoft.com/office/powerpoint/2010/main" val="698239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Four people with this icon, please come down the front.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34</a:t>
            </a:fld>
            <a:endParaRPr lang="en-AU"/>
          </a:p>
        </p:txBody>
      </p:sp>
    </p:spTree>
    <p:extLst>
      <p:ext uri="{BB962C8B-B14F-4D97-AF65-F5344CB8AC3E}">
        <p14:creationId xmlns:p14="http://schemas.microsoft.com/office/powerpoint/2010/main" val="27763705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four participants now try saying these words correctly.</a:t>
            </a:r>
          </a:p>
          <a:p>
            <a:r>
              <a:rPr lang="en-AU" sz="1200" i="1" kern="1200" dirty="0" smtClean="0">
                <a:solidFill>
                  <a:schemeClr val="tx1"/>
                </a:solidFill>
                <a:effectLst/>
                <a:latin typeface="+mn-lt"/>
                <a:ea typeface="+mn-ea"/>
                <a:cs typeface="+mn-cs"/>
              </a:rPr>
              <a:t>(click to show answers)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35</a:t>
            </a:fld>
            <a:endParaRPr lang="en-AU"/>
          </a:p>
        </p:txBody>
      </p:sp>
    </p:spTree>
    <p:extLst>
      <p:ext uri="{BB962C8B-B14F-4D97-AF65-F5344CB8AC3E}">
        <p14:creationId xmlns:p14="http://schemas.microsoft.com/office/powerpoint/2010/main" val="2073510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3</a:t>
            </a:r>
            <a:r>
              <a:rPr lang="en-AU" sz="1200" b="1" kern="1200" baseline="30000" dirty="0" smtClean="0">
                <a:solidFill>
                  <a:schemeClr val="tx1"/>
                </a:solidFill>
                <a:effectLst/>
                <a:latin typeface="+mn-lt"/>
                <a:ea typeface="+mn-ea"/>
                <a:cs typeface="+mn-cs"/>
              </a:rPr>
              <a:t>rd</a:t>
            </a:r>
            <a:r>
              <a:rPr lang="en-AU" sz="1200" b="1" kern="1200" dirty="0" smtClean="0">
                <a:solidFill>
                  <a:schemeClr val="tx1"/>
                </a:solidFill>
                <a:effectLst/>
                <a:latin typeface="+mn-lt"/>
                <a:ea typeface="+mn-ea"/>
                <a:cs typeface="+mn-cs"/>
              </a:rPr>
              <a:t> last rules</a:t>
            </a:r>
            <a:r>
              <a:rPr lang="en-AU" sz="1200" kern="1200" dirty="0" smtClean="0">
                <a:solidFill>
                  <a:schemeClr val="tx1"/>
                </a:solidFill>
                <a:effectLst/>
                <a:latin typeface="+mn-lt"/>
                <a:ea typeface="+mn-ea"/>
                <a:cs typeface="+mn-cs"/>
              </a:rPr>
              <a:t>: A lot of longer words are affected by a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last rule. This means that the stress falls on the Ante-Penultimate syllable.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37</a:t>
            </a:fld>
            <a:endParaRPr lang="en-AU"/>
          </a:p>
        </p:txBody>
      </p:sp>
    </p:spTree>
    <p:extLst>
      <p:ext uri="{BB962C8B-B14F-4D97-AF65-F5344CB8AC3E}">
        <p14:creationId xmlns:p14="http://schemas.microsoft.com/office/powerpoint/2010/main" val="3026324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Words ending in a consonant + y – except for ‘-</a:t>
            </a:r>
            <a:r>
              <a:rPr lang="en-AU" sz="1200" kern="1200" dirty="0" err="1" smtClean="0">
                <a:solidFill>
                  <a:schemeClr val="tx1"/>
                </a:solidFill>
                <a:effectLst/>
                <a:latin typeface="+mn-lt"/>
                <a:ea typeface="+mn-ea"/>
                <a:cs typeface="+mn-cs"/>
              </a:rPr>
              <a:t>ly</a:t>
            </a:r>
            <a:r>
              <a:rPr lang="en-AU" sz="1200" kern="1200" dirty="0" smtClean="0">
                <a:solidFill>
                  <a:schemeClr val="tx1"/>
                </a:solidFill>
                <a:effectLst/>
                <a:latin typeface="+mn-lt"/>
                <a:ea typeface="+mn-ea"/>
                <a:cs typeface="+mn-cs"/>
              </a:rPr>
              <a:t>’ have stress on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last syllable. For example the word ‘tranquility’.</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38</a:t>
            </a:fld>
            <a:endParaRPr lang="en-AU"/>
          </a:p>
        </p:txBody>
      </p:sp>
    </p:spTree>
    <p:extLst>
      <p:ext uri="{BB962C8B-B14F-4D97-AF65-F5344CB8AC3E}">
        <p14:creationId xmlns:p14="http://schemas.microsoft.com/office/powerpoint/2010/main" val="40343339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four people with this icon can come down and try saying these words.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39</a:t>
            </a:fld>
            <a:endParaRPr lang="en-AU"/>
          </a:p>
        </p:txBody>
      </p:sp>
    </p:spTree>
    <p:extLst>
      <p:ext uri="{BB962C8B-B14F-4D97-AF65-F5344CB8AC3E}">
        <p14:creationId xmlns:p14="http://schemas.microsoft.com/office/powerpoint/2010/main" val="4268489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Try saying each of these with stress on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last syllable.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40</a:t>
            </a:fld>
            <a:endParaRPr lang="en-AU"/>
          </a:p>
        </p:txBody>
      </p:sp>
    </p:spTree>
    <p:extLst>
      <p:ext uri="{BB962C8B-B14F-4D97-AF65-F5344CB8AC3E}">
        <p14:creationId xmlns:p14="http://schemas.microsoft.com/office/powerpoint/2010/main" val="3850552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Words that end in ‘-ise’ (or American ‘-ize’) the stress falls on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last syllable. An example is the word ‘organise’.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41</a:t>
            </a:fld>
            <a:endParaRPr lang="en-AU"/>
          </a:p>
        </p:txBody>
      </p:sp>
    </p:spTree>
    <p:extLst>
      <p:ext uri="{BB962C8B-B14F-4D97-AF65-F5344CB8AC3E}">
        <p14:creationId xmlns:p14="http://schemas.microsoft.com/office/powerpoint/2010/main" val="3415919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People with this icon please come to the front and try saying these words.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42</a:t>
            </a:fld>
            <a:endParaRPr lang="en-AU"/>
          </a:p>
        </p:txBody>
      </p:sp>
    </p:spTree>
    <p:extLst>
      <p:ext uri="{BB962C8B-B14F-4D97-AF65-F5344CB8AC3E}">
        <p14:creationId xmlns:p14="http://schemas.microsoft.com/office/powerpoint/2010/main" val="320267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How does stress and intonation work in BM? </a:t>
            </a:r>
          </a:p>
          <a:p>
            <a:r>
              <a:rPr lang="en-AU" sz="1200" kern="1200" dirty="0" smtClean="0">
                <a:solidFill>
                  <a:schemeClr val="tx1"/>
                </a:solidFill>
                <a:effectLst/>
                <a:latin typeface="+mn-lt"/>
                <a:ea typeface="+mn-ea"/>
                <a:cs typeface="+mn-cs"/>
              </a:rPr>
              <a:t>Is it the same? How is it different?</a:t>
            </a:r>
          </a:p>
          <a:p>
            <a:r>
              <a:rPr lang="en-AU" sz="1200" i="1" kern="1200" dirty="0" smtClean="0">
                <a:solidFill>
                  <a:schemeClr val="tx1"/>
                </a:solidFill>
                <a:effectLst/>
                <a:latin typeface="+mn-lt"/>
                <a:ea typeface="+mn-ea"/>
                <a:cs typeface="+mn-cs"/>
              </a:rPr>
              <a:t>(In BM the word order is altered rather than changing intonation – so I hear.)</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a:t>
            </a:fld>
            <a:endParaRPr lang="en-AU"/>
          </a:p>
        </p:txBody>
      </p:sp>
    </p:spTree>
    <p:extLst>
      <p:ext uri="{BB962C8B-B14F-4D97-AF65-F5344CB8AC3E}">
        <p14:creationId xmlns:p14="http://schemas.microsoft.com/office/powerpoint/2010/main" val="2454323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Try saying these words with the stress on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last syllable.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43</a:t>
            </a:fld>
            <a:endParaRPr lang="en-AU"/>
          </a:p>
        </p:txBody>
      </p:sp>
    </p:spTree>
    <p:extLst>
      <p:ext uri="{BB962C8B-B14F-4D97-AF65-F5344CB8AC3E}">
        <p14:creationId xmlns:p14="http://schemas.microsoft.com/office/powerpoint/2010/main" val="19846814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Words ending with ‘-ate’ also have stress on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last syllable. An example is ‘concentrate’.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44</a:t>
            </a:fld>
            <a:endParaRPr lang="en-AU"/>
          </a:p>
        </p:txBody>
      </p:sp>
    </p:spTree>
    <p:extLst>
      <p:ext uri="{BB962C8B-B14F-4D97-AF65-F5344CB8AC3E}">
        <p14:creationId xmlns:p14="http://schemas.microsoft.com/office/powerpoint/2010/main" val="5798856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Here are some examples. Try saying them with the person sitting next to you. You may (should) have some difficulties because many of them are heteronyms and you can’t know how to say them without a context.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45</a:t>
            </a:fld>
            <a:endParaRPr lang="en-AU"/>
          </a:p>
        </p:txBody>
      </p:sp>
    </p:spTree>
    <p:extLst>
      <p:ext uri="{BB962C8B-B14F-4D97-AF65-F5344CB8AC3E}">
        <p14:creationId xmlns:p14="http://schemas.microsoft.com/office/powerpoint/2010/main" val="36092036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These ‘-ate’ words are heteronyms. Look at Worksheet 3.</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46</a:t>
            </a:fld>
            <a:endParaRPr lang="en-AU"/>
          </a:p>
        </p:txBody>
      </p:sp>
    </p:spTree>
    <p:extLst>
      <p:ext uri="{BB962C8B-B14F-4D97-AF65-F5344CB8AC3E}">
        <p14:creationId xmlns:p14="http://schemas.microsoft.com/office/powerpoint/2010/main" val="3577328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people with this icon can come and share their answers to worksheet 3.</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47</a:t>
            </a:fld>
            <a:endParaRPr lang="en-AU"/>
          </a:p>
        </p:txBody>
      </p:sp>
    </p:spTree>
    <p:extLst>
      <p:ext uri="{BB962C8B-B14F-4D97-AF65-F5344CB8AC3E}">
        <p14:creationId xmlns:p14="http://schemas.microsoft.com/office/powerpoint/2010/main" val="4204750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Worksheet 4 is an opportunity to revise all of the rules we have just learnt.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48</a:t>
            </a:fld>
            <a:endParaRPr lang="en-AU"/>
          </a:p>
        </p:txBody>
      </p:sp>
    </p:spTree>
    <p:extLst>
      <p:ext uri="{BB962C8B-B14F-4D97-AF65-F5344CB8AC3E}">
        <p14:creationId xmlns:p14="http://schemas.microsoft.com/office/powerpoint/2010/main" val="17316255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We don’t like to go more than two syllables without some stress!( In words that use the 3</a:t>
            </a:r>
            <a:r>
              <a:rPr lang="en-AU" sz="1200" kern="1200" baseline="30000" dirty="0" smtClean="0">
                <a:solidFill>
                  <a:schemeClr val="tx1"/>
                </a:solidFill>
                <a:effectLst/>
                <a:latin typeface="+mn-lt"/>
                <a:ea typeface="+mn-ea"/>
                <a:cs typeface="+mn-cs"/>
              </a:rPr>
              <a:t>rd</a:t>
            </a:r>
            <a:r>
              <a:rPr lang="en-AU" sz="1200" kern="1200" dirty="0" smtClean="0">
                <a:solidFill>
                  <a:schemeClr val="tx1"/>
                </a:solidFill>
                <a:effectLst/>
                <a:latin typeface="+mn-lt"/>
                <a:ea typeface="+mn-ea"/>
                <a:cs typeface="+mn-cs"/>
              </a:rPr>
              <a:t> last rule, for example, the last two syllables are unstressed.) So in longer words a secondary – weaker – stress is used on syllables in between.</a:t>
            </a:r>
          </a:p>
          <a:p>
            <a:r>
              <a:rPr lang="en-AU" sz="1200" kern="1200" dirty="0" smtClean="0">
                <a:solidFill>
                  <a:schemeClr val="tx1"/>
                </a:solidFill>
                <a:effectLst/>
                <a:latin typeface="+mn-lt"/>
                <a:ea typeface="+mn-ea"/>
                <a:cs typeface="+mn-cs"/>
              </a:rPr>
              <a:t>Can you work out the stress on this word? Look at Worksheet 5.</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49</a:t>
            </a:fld>
            <a:endParaRPr lang="en-AU"/>
          </a:p>
        </p:txBody>
      </p:sp>
    </p:spTree>
    <p:extLst>
      <p:ext uri="{BB962C8B-B14F-4D97-AF65-F5344CB8AC3E}">
        <p14:creationId xmlns:p14="http://schemas.microsoft.com/office/powerpoint/2010/main" val="22768055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Come on down if this is your icon and try saying this word</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50</a:t>
            </a:fld>
            <a:endParaRPr lang="en-AU"/>
          </a:p>
        </p:txBody>
      </p:sp>
    </p:spTree>
    <p:extLst>
      <p:ext uri="{BB962C8B-B14F-4D97-AF65-F5344CB8AC3E}">
        <p14:creationId xmlns:p14="http://schemas.microsoft.com/office/powerpoint/2010/main" val="17365469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Here is the answer.</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51</a:t>
            </a:fld>
            <a:endParaRPr lang="en-AU"/>
          </a:p>
        </p:txBody>
      </p:sp>
    </p:spTree>
    <p:extLst>
      <p:ext uri="{BB962C8B-B14F-4D97-AF65-F5344CB8AC3E}">
        <p14:creationId xmlns:p14="http://schemas.microsoft.com/office/powerpoint/2010/main" val="19481571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Here are some normal longer words that use secondary stress. Can you work out where the primary and secondary stress are?</a:t>
            </a:r>
          </a:p>
          <a:p>
            <a:r>
              <a:rPr lang="en-AU" sz="1200" i="1" kern="1200" dirty="0" smtClean="0">
                <a:solidFill>
                  <a:schemeClr val="tx1"/>
                </a:solidFill>
                <a:effectLst/>
                <a:latin typeface="+mn-lt"/>
                <a:ea typeface="+mn-ea"/>
                <a:cs typeface="+mn-cs"/>
              </a:rPr>
              <a:t>(click for answers)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52</a:t>
            </a:fld>
            <a:endParaRPr lang="en-AU"/>
          </a:p>
        </p:txBody>
      </p:sp>
    </p:spTree>
    <p:extLst>
      <p:ext uri="{BB962C8B-B14F-4D97-AF65-F5344CB8AC3E}">
        <p14:creationId xmlns:p14="http://schemas.microsoft.com/office/powerpoint/2010/main" val="138402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What about Chinese? How does stress and intonation work in Mandarin, or </a:t>
            </a:r>
            <a:r>
              <a:rPr lang="en-AU" sz="1200" kern="1200" dirty="0" err="1" smtClean="0">
                <a:solidFill>
                  <a:schemeClr val="tx1"/>
                </a:solidFill>
                <a:effectLst/>
                <a:latin typeface="+mn-lt"/>
                <a:ea typeface="+mn-ea"/>
                <a:cs typeface="+mn-cs"/>
              </a:rPr>
              <a:t>Hokkien</a:t>
            </a:r>
            <a:r>
              <a:rPr lang="en-AU" sz="1200" kern="1200" dirty="0" smtClean="0">
                <a:solidFill>
                  <a:schemeClr val="tx1"/>
                </a:solidFill>
                <a:effectLst/>
                <a:latin typeface="+mn-lt"/>
                <a:ea typeface="+mn-ea"/>
                <a:cs typeface="+mn-cs"/>
              </a:rPr>
              <a:t>? </a:t>
            </a:r>
            <a:r>
              <a:rPr lang="en-AU" sz="1200" i="1" kern="1200" dirty="0" smtClean="0">
                <a:solidFill>
                  <a:schemeClr val="tx1"/>
                </a:solidFill>
                <a:effectLst/>
                <a:latin typeface="+mn-lt"/>
                <a:ea typeface="+mn-ea"/>
                <a:cs typeface="+mn-cs"/>
              </a:rPr>
              <a:t>(Any comments from participants.)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6</a:t>
            </a:fld>
            <a:endParaRPr lang="en-AU"/>
          </a:p>
        </p:txBody>
      </p:sp>
    </p:spTree>
    <p:extLst>
      <p:ext uri="{BB962C8B-B14F-4D97-AF65-F5344CB8AC3E}">
        <p14:creationId xmlns:p14="http://schemas.microsoft.com/office/powerpoint/2010/main" val="3707225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Compound words are formed by joining two other words to create one. Sometimes these words are written with a hyphen, sometimes without – the rules here are unclear.</a:t>
            </a:r>
          </a:p>
          <a:p>
            <a:r>
              <a:rPr lang="en-AU" sz="1200" kern="1200" dirty="0" smtClean="0">
                <a:solidFill>
                  <a:schemeClr val="tx1"/>
                </a:solidFill>
                <a:effectLst/>
                <a:latin typeface="+mn-lt"/>
                <a:ea typeface="+mn-ea"/>
                <a:cs typeface="+mn-cs"/>
              </a:rPr>
              <a:t>Firstly, when the compound word is a noun ..</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54</a:t>
            </a:fld>
            <a:endParaRPr lang="en-AU"/>
          </a:p>
        </p:txBody>
      </p:sp>
    </p:spTree>
    <p:extLst>
      <p:ext uri="{BB962C8B-B14F-4D97-AF65-F5344CB8AC3E}">
        <p14:creationId xmlns:p14="http://schemas.microsoft.com/office/powerpoint/2010/main" val="278515133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Just like in the simple words, the first half of the word carries the stress. Compare this with the same two words as an adjective and noun.</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55</a:t>
            </a:fld>
            <a:endParaRPr lang="en-AU"/>
          </a:p>
        </p:txBody>
      </p:sp>
    </p:spTree>
    <p:extLst>
      <p:ext uri="{BB962C8B-B14F-4D97-AF65-F5344CB8AC3E}">
        <p14:creationId xmlns:p14="http://schemas.microsoft.com/office/powerpoint/2010/main" val="8787652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When the compound word is an adjective …</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56</a:t>
            </a:fld>
            <a:endParaRPr lang="en-AU"/>
          </a:p>
        </p:txBody>
      </p:sp>
    </p:spTree>
    <p:extLst>
      <p:ext uri="{BB962C8B-B14F-4D97-AF65-F5344CB8AC3E}">
        <p14:creationId xmlns:p14="http://schemas.microsoft.com/office/powerpoint/2010/main" val="16888861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It depends whether it is formed from two adjectives, or a noun plus an adjective forming a compound adjective.</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57</a:t>
            </a:fld>
            <a:endParaRPr lang="en-AU"/>
          </a:p>
        </p:txBody>
      </p:sp>
    </p:spTree>
    <p:extLst>
      <p:ext uri="{BB962C8B-B14F-4D97-AF65-F5344CB8AC3E}">
        <p14:creationId xmlns:p14="http://schemas.microsoft.com/office/powerpoint/2010/main" val="2474291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Sometimes we can become confused between phrasal verbs, and compound words made up of the same two parts. They are different.</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58</a:t>
            </a:fld>
            <a:endParaRPr lang="en-AU"/>
          </a:p>
        </p:txBody>
      </p:sp>
    </p:spTree>
    <p:extLst>
      <p:ext uri="{BB962C8B-B14F-4D97-AF65-F5344CB8AC3E}">
        <p14:creationId xmlns:p14="http://schemas.microsoft.com/office/powerpoint/2010/main" val="19742043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Here are some examples. Look at your Worksheet 5.</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59</a:t>
            </a:fld>
            <a:endParaRPr lang="en-AU"/>
          </a:p>
        </p:txBody>
      </p:sp>
    </p:spTree>
    <p:extLst>
      <p:ext uri="{BB962C8B-B14F-4D97-AF65-F5344CB8AC3E}">
        <p14:creationId xmlns:p14="http://schemas.microsoft.com/office/powerpoint/2010/main" val="1049416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Because stress and intonation do not have the same function in other languages (BM, Chinese, …) people don’t always realise how important it is for speaking well and being understood in English. </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7</a:t>
            </a:fld>
            <a:endParaRPr lang="en-AU"/>
          </a:p>
        </p:txBody>
      </p:sp>
    </p:spTree>
    <p:extLst>
      <p:ext uri="{BB962C8B-B14F-4D97-AF65-F5344CB8AC3E}">
        <p14:creationId xmlns:p14="http://schemas.microsoft.com/office/powerpoint/2010/main" val="1356158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Learning the phonemic sounds of English is only the beginning. We need to also master the syllable stress in words, the word stress in sentences, and the intonation that is linked to the word stress.</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8</a:t>
            </a:fld>
            <a:endParaRPr lang="en-AU"/>
          </a:p>
        </p:txBody>
      </p:sp>
    </p:spTree>
    <p:extLst>
      <p:ext uri="{BB962C8B-B14F-4D97-AF65-F5344CB8AC3E}">
        <p14:creationId xmlns:p14="http://schemas.microsoft.com/office/powerpoint/2010/main" val="398627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 first of all we are going to look at Word stress. </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9</a:t>
            </a:fld>
            <a:endParaRPr lang="en-AU"/>
          </a:p>
        </p:txBody>
      </p:sp>
    </p:spTree>
    <p:extLst>
      <p:ext uri="{BB962C8B-B14F-4D97-AF65-F5344CB8AC3E}">
        <p14:creationId xmlns:p14="http://schemas.microsoft.com/office/powerpoint/2010/main" val="3678473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Getting word stress wrong can cause a lot of misunderstandings.</a:t>
            </a:r>
          </a:p>
          <a:p>
            <a:r>
              <a:rPr lang="en-AU" sz="1200" i="1" kern="1200" dirty="0" smtClean="0">
                <a:solidFill>
                  <a:schemeClr val="tx1"/>
                </a:solidFill>
                <a:effectLst/>
                <a:latin typeface="+mn-lt"/>
                <a:ea typeface="+mn-ea"/>
                <a:cs typeface="+mn-cs"/>
              </a:rPr>
              <a:t>(For example … )</a:t>
            </a:r>
            <a:endParaRPr lang="en-AU" dirty="0"/>
          </a:p>
        </p:txBody>
      </p:sp>
      <p:sp>
        <p:nvSpPr>
          <p:cNvPr id="4" name="Slide Number Placeholder 3"/>
          <p:cNvSpPr>
            <a:spLocks noGrp="1"/>
          </p:cNvSpPr>
          <p:nvPr>
            <p:ph type="sldNum" sz="quarter" idx="10"/>
          </p:nvPr>
        </p:nvSpPr>
        <p:spPr/>
        <p:txBody>
          <a:bodyPr/>
          <a:lstStyle/>
          <a:p>
            <a:fld id="{DB07AB4D-48E8-48FE-98AB-1AB720E6A979}" type="slidenum">
              <a:rPr lang="en-AU" smtClean="0"/>
              <a:t>10</a:t>
            </a:fld>
            <a:endParaRPr lang="en-AU"/>
          </a:p>
        </p:txBody>
      </p:sp>
    </p:spTree>
    <p:extLst>
      <p:ext uri="{BB962C8B-B14F-4D97-AF65-F5344CB8AC3E}">
        <p14:creationId xmlns:p14="http://schemas.microsoft.com/office/powerpoint/2010/main" val="323326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5A2258-E08F-4F44-A326-9DB64216F2DC}" type="datetime1">
              <a:rPr lang="en-US" smtClean="0"/>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16EADE-E07D-44C0-B10B-00D6DCA3B509}" type="datetime1">
              <a:rPr lang="en-US" smtClean="0"/>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11A6B2-22B2-4D5B-AE37-417B34A31B20}" type="datetime1">
              <a:rPr lang="en-US" smtClean="0"/>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1DB363-7297-4E6D-B50F-81C50CEE250D}" type="datetime1">
              <a:rPr lang="en-US" smtClean="0"/>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9595A5-38DC-4625-B988-1733746D9A5A}" type="datetime1">
              <a:rPr lang="en-US" smtClean="0"/>
              <a:t>8/13/2012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23FE2E-C91B-4F87-84C1-C8C5D2A75FBE}" type="datetime1">
              <a:rPr lang="en-US" smtClean="0"/>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957EC6-4EAC-4DD4-AE5D-69196656586F}" type="datetime1">
              <a:rPr lang="en-US" smtClean="0"/>
              <a:t>8/13/2012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643AB9-3C8C-4A63-887D-195F55C9CD48}" type="datetime1">
              <a:rPr lang="en-US" smtClean="0"/>
              <a:t>8/13/2012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EB985-E9D6-4EFB-BFC4-19BB716279B1}" type="datetime1">
              <a:rPr lang="en-US" smtClean="0"/>
              <a:t>8/13/2012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814A6-A46C-449C-92DE-F547DD57E0B6}" type="datetime1">
              <a:rPr lang="en-US" smtClean="0"/>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3D8AE0-3A63-4E73-9AD9-27AFD98C16B6}" type="datetime1">
              <a:rPr lang="en-US" smtClean="0"/>
              <a:t>8/13/2012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A3CB7-CECB-46D9-B5B5-5E0DDDC6B1C4}" type="datetime1">
              <a:rPr lang="en-US" smtClean="0"/>
              <a:t>8/13/2012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jpeg"/><Relationship Id="rId10" Type="http://schemas.openxmlformats.org/officeDocument/2006/relationships/image" Target="../media/image21.wmf"/><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5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3.xml"/><Relationship Id="rId1" Type="http://schemas.openxmlformats.org/officeDocument/2006/relationships/slideLayout" Target="../slideLayouts/slideLayout6.xml"/><Relationship Id="rId5" Type="http://schemas.openxmlformats.org/officeDocument/2006/relationships/image" Target="../media/image56.png"/><Relationship Id="rId4" Type="http://schemas.openxmlformats.org/officeDocument/2006/relationships/image" Target="../media/image55.png"/></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6.xml"/><Relationship Id="rId4" Type="http://schemas.openxmlformats.org/officeDocument/2006/relationships/image" Target="../media/image83.jpeg"/></Relationships>
</file>

<file path=ppt/slides/_rels/slide8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3517"/>
            <a:ext cx="9148694" cy="6854483"/>
          </a:xfrm>
          <a:prstGeom prst="rect">
            <a:avLst/>
          </a:prstGeom>
        </p:spPr>
      </p:pic>
      <p:sp>
        <p:nvSpPr>
          <p:cNvPr id="5" name="Title 4"/>
          <p:cNvSpPr>
            <a:spLocks noGrp="1"/>
          </p:cNvSpPr>
          <p:nvPr>
            <p:ph type="ctrTitle"/>
          </p:nvPr>
        </p:nvSpPr>
        <p:spPr>
          <a:xfrm>
            <a:off x="9832" y="304800"/>
            <a:ext cx="4381500" cy="2892083"/>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Stress and Intonation</a:t>
            </a:r>
            <a:endParaRPr lang="en-A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ubtitle 5"/>
          <p:cNvSpPr>
            <a:spLocks noGrp="1"/>
          </p:cNvSpPr>
          <p:nvPr>
            <p:ph type="subTitle" idx="1"/>
          </p:nvPr>
        </p:nvSpPr>
        <p:spPr>
          <a:xfrm>
            <a:off x="1373947" y="5112774"/>
            <a:ext cx="6400800" cy="1288026"/>
          </a:xfrm>
        </p:spPr>
        <p:txBody>
          <a:bodyPr/>
          <a:lstStyle/>
          <a:p>
            <a:r>
              <a:rPr lang="en-A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hour workshop for PPISMP Sem2, IPGKDRI August 2012</a:t>
            </a:r>
            <a:endParaRPr lang="en-AU" dirty="0"/>
          </a:p>
        </p:txBody>
      </p:sp>
    </p:spTree>
    <p:extLst>
      <p:ext uri="{BB962C8B-B14F-4D97-AF65-F5344CB8AC3E}">
        <p14:creationId xmlns:p14="http://schemas.microsoft.com/office/powerpoint/2010/main" val="25361338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AU"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Speak clearly to be understood</a:t>
            </a:r>
            <a:endParaRPr lang="en-AU" b="1" i="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Picture 5" descr="confuse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1600200"/>
            <a:ext cx="4024363" cy="50546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724400" y="2514600"/>
            <a:ext cx="4038600" cy="3170099"/>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A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Incorrect stress </a:t>
            </a:r>
          </a:p>
          <a:p>
            <a:r>
              <a:rPr lang="en-AU"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can cause misunderstanding just as much as incorrect sounds.</a:t>
            </a:r>
            <a:endParaRPr lang="en-AU"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6732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1</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100</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A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A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chemeClr val="tx2"/>
                </a:solidFill>
              </a:rPr>
              <a:t>Listen carefully …</a:t>
            </a:r>
            <a:endParaRPr lang="en-AU" sz="6000" i="1" dirty="0">
              <a:solidFill>
                <a:schemeClr val="tx2"/>
              </a:solidFill>
            </a:endParaRPr>
          </a:p>
        </p:txBody>
      </p:sp>
    </p:spTree>
    <p:extLst>
      <p:ext uri="{BB962C8B-B14F-4D97-AF65-F5344CB8AC3E}">
        <p14:creationId xmlns:p14="http://schemas.microsoft.com/office/powerpoint/2010/main" val="23427036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2</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101</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a:t>
            </a:r>
            <a:endParaRPr lang="en-A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
            </a:r>
            <a:endParaRPr lang="en-AU"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rgbClr val="00B050"/>
                </a:solidFill>
              </a:rPr>
              <a:t>Listen carefully …</a:t>
            </a:r>
            <a:endParaRPr lang="en-AU" sz="6000" i="1" dirty="0">
              <a:solidFill>
                <a:srgbClr val="00B050"/>
              </a:solidFill>
            </a:endParaRPr>
          </a:p>
        </p:txBody>
      </p:sp>
    </p:spTree>
    <p:extLst>
      <p:ext uri="{BB962C8B-B14F-4D97-AF65-F5344CB8AC3E}">
        <p14:creationId xmlns:p14="http://schemas.microsoft.com/office/powerpoint/2010/main" val="18771198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102</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685800" y="3276600"/>
            <a:ext cx="3276600" cy="3017520"/>
          </a:xfrm>
          <a:prstGeom prst="rect">
            <a:avLst/>
          </a:prstGeom>
        </p:spPr>
      </p:pic>
    </p:spTree>
    <p:extLst>
      <p:ext uri="{BB962C8B-B14F-4D97-AF65-F5344CB8AC3E}">
        <p14:creationId xmlns:p14="http://schemas.microsoft.com/office/powerpoint/2010/main" val="427421695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3</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103</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tx2"/>
                </a:solidFill>
                <a:effectLst>
                  <a:outerShdw blurRad="50800" dist="39000" dir="5460000" algn="tl">
                    <a:srgbClr val="000000">
                      <a:alpha val="38000"/>
                    </a:srgbClr>
                  </a:outerShdw>
                </a:effectLst>
              </a:rPr>
              <a:t>A</a:t>
            </a:r>
            <a:endParaRPr lang="en-AU" sz="9600" b="1" dirty="0">
              <a:ln w="11430"/>
              <a:solidFill>
                <a:schemeClr val="tx2"/>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tx2"/>
                </a:solidFill>
                <a:effectLst>
                  <a:outerShdw blurRad="50800" dist="39000" dir="5460000" algn="tl">
                    <a:srgbClr val="000000">
                      <a:alpha val="38000"/>
                    </a:srgbClr>
                  </a:outerShdw>
                </a:effectLst>
              </a:rPr>
              <a:t>B</a:t>
            </a:r>
            <a:endParaRPr lang="en-AU" sz="9600" b="1" dirty="0">
              <a:ln w="11430"/>
              <a:solidFill>
                <a:schemeClr val="tx2"/>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rgbClr val="7030A0"/>
                </a:solidFill>
              </a:rPr>
              <a:t>Listen carefully …</a:t>
            </a:r>
            <a:endParaRPr lang="en-AU" sz="6000" i="1" dirty="0">
              <a:solidFill>
                <a:srgbClr val="7030A0"/>
              </a:solidFill>
            </a:endParaRPr>
          </a:p>
        </p:txBody>
      </p:sp>
    </p:spTree>
    <p:extLst>
      <p:ext uri="{BB962C8B-B14F-4D97-AF65-F5344CB8AC3E}">
        <p14:creationId xmlns:p14="http://schemas.microsoft.com/office/powerpoint/2010/main" val="5475410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4</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104</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tx2"/>
                </a:solidFill>
                <a:effectLst>
                  <a:outerShdw blurRad="50800" dist="39000" dir="5460000" algn="tl">
                    <a:srgbClr val="000000">
                      <a:alpha val="38000"/>
                    </a:srgbClr>
                  </a:outerShdw>
                </a:effectLst>
              </a:rPr>
              <a:t>A</a:t>
            </a:r>
            <a:endParaRPr lang="en-AU" sz="9600" b="1" dirty="0">
              <a:ln w="11430"/>
              <a:solidFill>
                <a:schemeClr val="tx2"/>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tx2"/>
                </a:solidFill>
                <a:effectLst>
                  <a:outerShdw blurRad="50800" dist="39000" dir="5460000" algn="tl">
                    <a:srgbClr val="000000">
                      <a:alpha val="38000"/>
                    </a:srgbClr>
                  </a:outerShdw>
                </a:effectLst>
              </a:rPr>
              <a:t>B</a:t>
            </a:r>
            <a:endParaRPr lang="en-AU" sz="9600" b="1" dirty="0">
              <a:ln w="11430"/>
              <a:solidFill>
                <a:schemeClr val="tx2"/>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rgbClr val="C00000"/>
                </a:solidFill>
              </a:rPr>
              <a:t>Listen carefully …</a:t>
            </a:r>
            <a:endParaRPr lang="en-AU" sz="6000" i="1" dirty="0">
              <a:solidFill>
                <a:srgbClr val="C00000"/>
              </a:solidFill>
            </a:endParaRPr>
          </a:p>
        </p:txBody>
      </p:sp>
    </p:spTree>
    <p:extLst>
      <p:ext uri="{BB962C8B-B14F-4D97-AF65-F5344CB8AC3E}">
        <p14:creationId xmlns:p14="http://schemas.microsoft.com/office/powerpoint/2010/main" val="27021256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105</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3" cstate="email">
            <a:extLst>
              <a:ext uri="{28A0092B-C50C-407E-A947-70E740481C1C}">
                <a14:useLocalDpi xmlns:a14="http://schemas.microsoft.com/office/drawing/2010/main"/>
              </a:ext>
            </a:extLst>
          </a:blip>
          <a:stretch>
            <a:fillRect/>
          </a:stretch>
        </p:blipFill>
        <p:spPr>
          <a:xfrm>
            <a:off x="533400" y="3581400"/>
            <a:ext cx="3733800" cy="2796540"/>
          </a:xfrm>
          <a:prstGeom prst="rect">
            <a:avLst/>
          </a:prstGeom>
        </p:spPr>
      </p:pic>
    </p:spTree>
    <p:extLst>
      <p:ext uri="{BB962C8B-B14F-4D97-AF65-F5344CB8AC3E}">
        <p14:creationId xmlns:p14="http://schemas.microsoft.com/office/powerpoint/2010/main" val="354702903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5</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106</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7030A0"/>
                </a:solidFill>
                <a:effectLst>
                  <a:outerShdw blurRad="50800" dist="39000" dir="5460000" algn="tl">
                    <a:srgbClr val="000000">
                      <a:alpha val="38000"/>
                    </a:srgbClr>
                  </a:outerShdw>
                </a:effectLst>
              </a:rPr>
              <a:t>A</a:t>
            </a:r>
            <a:endParaRPr lang="en-AU" sz="9600" b="1" dirty="0">
              <a:ln w="11430"/>
              <a:solidFill>
                <a:srgbClr val="7030A0"/>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7030A0"/>
                </a:solidFill>
                <a:effectLst>
                  <a:outerShdw blurRad="50800" dist="39000" dir="5460000" algn="tl">
                    <a:srgbClr val="000000">
                      <a:alpha val="38000"/>
                    </a:srgbClr>
                  </a:outerShdw>
                </a:effectLst>
              </a:rPr>
              <a:t>B</a:t>
            </a:r>
            <a:endParaRPr lang="en-AU" sz="9600" b="1" dirty="0">
              <a:ln w="11430"/>
              <a:solidFill>
                <a:srgbClr val="7030A0"/>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chemeClr val="tx2"/>
                </a:solidFill>
              </a:rPr>
              <a:t>Listen carefully …</a:t>
            </a:r>
            <a:endParaRPr lang="en-AU" sz="6000" i="1" dirty="0">
              <a:solidFill>
                <a:schemeClr val="tx2"/>
              </a:solidFill>
            </a:endParaRPr>
          </a:p>
        </p:txBody>
      </p:sp>
    </p:spTree>
    <p:extLst>
      <p:ext uri="{BB962C8B-B14F-4D97-AF65-F5344CB8AC3E}">
        <p14:creationId xmlns:p14="http://schemas.microsoft.com/office/powerpoint/2010/main" val="13265282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6</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107</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7030A0"/>
                </a:solidFill>
                <a:effectLst>
                  <a:outerShdw blurRad="50800" dist="39000" dir="5460000" algn="tl">
                    <a:srgbClr val="000000">
                      <a:alpha val="38000"/>
                    </a:srgbClr>
                  </a:outerShdw>
                </a:effectLst>
              </a:rPr>
              <a:t>A</a:t>
            </a:r>
            <a:endParaRPr lang="en-AU" sz="9600" b="1" dirty="0">
              <a:ln w="11430"/>
              <a:solidFill>
                <a:srgbClr val="7030A0"/>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7030A0"/>
                </a:solidFill>
                <a:effectLst>
                  <a:outerShdw blurRad="50800" dist="39000" dir="5460000" algn="tl">
                    <a:srgbClr val="000000">
                      <a:alpha val="38000"/>
                    </a:srgbClr>
                  </a:outerShdw>
                </a:effectLst>
              </a:rPr>
              <a:t>B</a:t>
            </a:r>
            <a:endParaRPr lang="en-AU" sz="9600" b="1" dirty="0">
              <a:ln w="11430"/>
              <a:solidFill>
                <a:srgbClr val="7030A0"/>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chemeClr val="accent2">
                    <a:lumMod val="75000"/>
                  </a:schemeClr>
                </a:solidFill>
              </a:rPr>
              <a:t>Listen carefully …</a:t>
            </a:r>
            <a:endParaRPr lang="en-AU" sz="6000" i="1" dirty="0">
              <a:solidFill>
                <a:schemeClr val="accent2">
                  <a:lumMod val="75000"/>
                </a:schemeClr>
              </a:solidFill>
            </a:endParaRPr>
          </a:p>
        </p:txBody>
      </p:sp>
    </p:spTree>
    <p:extLst>
      <p:ext uri="{BB962C8B-B14F-4D97-AF65-F5344CB8AC3E}">
        <p14:creationId xmlns:p14="http://schemas.microsoft.com/office/powerpoint/2010/main" val="170666622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108</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3">
            <a:extLst>
              <a:ext uri="{28A0092B-C50C-407E-A947-70E740481C1C}">
                <a14:useLocalDpi xmlns:a14="http://schemas.microsoft.com/office/drawing/2010/main"/>
              </a:ext>
            </a:extLst>
          </a:blip>
          <a:stretch>
            <a:fillRect/>
          </a:stretch>
        </p:blipFill>
        <p:spPr>
          <a:xfrm>
            <a:off x="457199" y="3657600"/>
            <a:ext cx="3951321" cy="2598420"/>
          </a:xfrm>
          <a:prstGeom prst="rect">
            <a:avLst/>
          </a:prstGeom>
        </p:spPr>
      </p:pic>
    </p:spTree>
    <p:extLst>
      <p:ext uri="{BB962C8B-B14F-4D97-AF65-F5344CB8AC3E}">
        <p14:creationId xmlns:p14="http://schemas.microsoft.com/office/powerpoint/2010/main" val="2813478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7</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109</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accent6">
                    <a:lumMod val="75000"/>
                  </a:schemeClr>
                </a:solidFill>
                <a:effectLst>
                  <a:outerShdw blurRad="50800" dist="39000" dir="5460000" algn="tl">
                    <a:srgbClr val="000000">
                      <a:alpha val="38000"/>
                    </a:srgbClr>
                  </a:outerShdw>
                </a:effectLst>
              </a:rPr>
              <a:t>A</a:t>
            </a:r>
            <a:endParaRPr lang="en-AU" sz="9600" b="1" dirty="0">
              <a:ln w="11430"/>
              <a:solidFill>
                <a:schemeClr val="accent6">
                  <a:lumMod val="75000"/>
                </a:schemeClr>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accent6">
                    <a:lumMod val="75000"/>
                  </a:schemeClr>
                </a:solidFill>
                <a:effectLst>
                  <a:outerShdw blurRad="50800" dist="39000" dir="5460000" algn="tl">
                    <a:srgbClr val="000000">
                      <a:alpha val="38000"/>
                    </a:srgbClr>
                  </a:outerShdw>
                </a:effectLst>
              </a:rPr>
              <a:t>B</a:t>
            </a:r>
            <a:endParaRPr lang="en-AU" sz="9600" b="1" dirty="0">
              <a:ln w="11430"/>
              <a:solidFill>
                <a:schemeClr val="accent6">
                  <a:lumMod val="75000"/>
                </a:schemeClr>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chemeClr val="accent5">
                    <a:lumMod val="75000"/>
                  </a:schemeClr>
                </a:solidFill>
              </a:rPr>
              <a:t>Listen carefully …</a:t>
            </a:r>
            <a:endParaRPr lang="en-AU" sz="6000" i="1" dirty="0">
              <a:solidFill>
                <a:schemeClr val="accent5">
                  <a:lumMod val="75000"/>
                </a:schemeClr>
              </a:solidFill>
            </a:endParaRPr>
          </a:p>
        </p:txBody>
      </p:sp>
    </p:spTree>
    <p:extLst>
      <p:ext uri="{BB962C8B-B14F-4D97-AF65-F5344CB8AC3E}">
        <p14:creationId xmlns:p14="http://schemas.microsoft.com/office/powerpoint/2010/main" val="3493631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AU"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Stress and Unstress</a:t>
            </a:r>
            <a:endParaRPr lang="en-AU"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3" name="Picture 2" descr="stress sand face pres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447800"/>
            <a:ext cx="4343400" cy="25659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9183" y="1447800"/>
            <a:ext cx="3401434" cy="254577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219200" y="4343400"/>
            <a:ext cx="6781800" cy="70788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does STRESS sound like?</a:t>
            </a:r>
            <a:endParaRPr lang="en-AU"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685800" y="5410200"/>
            <a:ext cx="1981200" cy="76944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Louder</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467100" y="5410200"/>
            <a:ext cx="1981200" cy="7694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Longer</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6248400" y="5410200"/>
            <a:ext cx="1981200" cy="76944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Higher</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31511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par>
                          <p:cTn id="23" fill="hold">
                            <p:stCondLst>
                              <p:cond delay="500"/>
                            </p:stCondLst>
                            <p:childTnLst>
                              <p:par>
                                <p:cTn id="24" presetID="2" presetClass="entr" presetSubtype="1"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1000"/>
                            </p:stCondLst>
                            <p:childTnLst>
                              <p:par>
                                <p:cTn id="29" presetID="2" presetClass="entr" presetSubtype="9"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8</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110</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accent6">
                    <a:lumMod val="75000"/>
                  </a:schemeClr>
                </a:solidFill>
                <a:effectLst>
                  <a:outerShdw blurRad="50800" dist="39000" dir="5460000" algn="tl">
                    <a:srgbClr val="000000">
                      <a:alpha val="38000"/>
                    </a:srgbClr>
                  </a:outerShdw>
                </a:effectLst>
              </a:rPr>
              <a:t>A</a:t>
            </a:r>
            <a:endParaRPr lang="en-AU" sz="9600" b="1" dirty="0">
              <a:ln w="11430"/>
              <a:solidFill>
                <a:schemeClr val="accent6">
                  <a:lumMod val="75000"/>
                </a:schemeClr>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chemeClr val="accent6">
                    <a:lumMod val="75000"/>
                  </a:schemeClr>
                </a:solidFill>
                <a:effectLst>
                  <a:outerShdw blurRad="50800" dist="39000" dir="5460000" algn="tl">
                    <a:srgbClr val="000000">
                      <a:alpha val="38000"/>
                    </a:srgbClr>
                  </a:outerShdw>
                </a:effectLst>
              </a:rPr>
              <a:t>B</a:t>
            </a:r>
            <a:endParaRPr lang="en-AU" sz="9600" b="1" dirty="0">
              <a:ln w="11430"/>
              <a:solidFill>
                <a:schemeClr val="accent6">
                  <a:lumMod val="75000"/>
                </a:schemeClr>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rgbClr val="00B050"/>
                </a:solidFill>
              </a:rPr>
              <a:t>Listen carefully …</a:t>
            </a:r>
            <a:endParaRPr lang="en-AU" sz="6000" i="1" dirty="0">
              <a:solidFill>
                <a:srgbClr val="00B050"/>
              </a:solidFill>
            </a:endParaRPr>
          </a:p>
        </p:txBody>
      </p:sp>
    </p:spTree>
    <p:extLst>
      <p:ext uri="{BB962C8B-B14F-4D97-AF65-F5344CB8AC3E}">
        <p14:creationId xmlns:p14="http://schemas.microsoft.com/office/powerpoint/2010/main" val="159919327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111</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3">
            <a:extLst>
              <a:ext uri="{28A0092B-C50C-407E-A947-70E740481C1C}">
                <a14:useLocalDpi xmlns:a14="http://schemas.microsoft.com/office/drawing/2010/main"/>
              </a:ext>
            </a:extLst>
          </a:blip>
          <a:stretch>
            <a:fillRect/>
          </a:stretch>
        </p:blipFill>
        <p:spPr>
          <a:xfrm>
            <a:off x="304800" y="2703731"/>
            <a:ext cx="3722721" cy="3567529"/>
          </a:xfrm>
          <a:prstGeom prst="rect">
            <a:avLst/>
          </a:prstGeom>
        </p:spPr>
      </p:pic>
    </p:spTree>
    <p:extLst>
      <p:ext uri="{BB962C8B-B14F-4D97-AF65-F5344CB8AC3E}">
        <p14:creationId xmlns:p14="http://schemas.microsoft.com/office/powerpoint/2010/main" val="197934879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9</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112</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C00000"/>
                </a:solidFill>
                <a:effectLst>
                  <a:outerShdw blurRad="50800" dist="39000" dir="5460000" algn="tl">
                    <a:srgbClr val="000000">
                      <a:alpha val="38000"/>
                    </a:srgbClr>
                  </a:outerShdw>
                </a:effectLst>
              </a:rPr>
              <a:t>A</a:t>
            </a:r>
            <a:endParaRPr lang="en-AU" sz="9600" b="1" dirty="0">
              <a:ln w="11430"/>
              <a:solidFill>
                <a:srgbClr val="C00000"/>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C00000"/>
                </a:solidFill>
                <a:effectLst>
                  <a:outerShdw blurRad="50800" dist="39000" dir="5460000" algn="tl">
                    <a:srgbClr val="000000">
                      <a:alpha val="38000"/>
                    </a:srgbClr>
                  </a:outerShdw>
                </a:effectLst>
              </a:rPr>
              <a:t>B</a:t>
            </a:r>
            <a:endParaRPr lang="en-AU" sz="9600" b="1" dirty="0">
              <a:ln w="11430"/>
              <a:solidFill>
                <a:srgbClr val="C00000"/>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chemeClr val="accent5">
                    <a:lumMod val="50000"/>
                  </a:schemeClr>
                </a:solidFill>
              </a:rPr>
              <a:t>Listen carefully …</a:t>
            </a:r>
            <a:endParaRPr lang="en-AU" sz="6000" i="1" dirty="0">
              <a:solidFill>
                <a:schemeClr val="accent5">
                  <a:lumMod val="50000"/>
                </a:schemeClr>
              </a:solidFill>
            </a:endParaRPr>
          </a:p>
        </p:txBody>
      </p:sp>
    </p:spTree>
    <p:extLst>
      <p:ext uri="{BB962C8B-B14F-4D97-AF65-F5344CB8AC3E}">
        <p14:creationId xmlns:p14="http://schemas.microsoft.com/office/powerpoint/2010/main" val="12689304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dirty="0" smtClean="0"/>
              <a:t>Exam Question 10</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113</a:t>
            </a:fld>
            <a:endParaRPr lang="en-US"/>
          </a:p>
        </p:txBody>
      </p:sp>
      <p:sp>
        <p:nvSpPr>
          <p:cNvPr id="4" name="TextBox 3"/>
          <p:cNvSpPr txBox="1"/>
          <p:nvPr/>
        </p:nvSpPr>
        <p:spPr>
          <a:xfrm>
            <a:off x="16002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C00000"/>
                </a:solidFill>
                <a:effectLst>
                  <a:outerShdw blurRad="50800" dist="39000" dir="5460000" algn="tl">
                    <a:srgbClr val="000000">
                      <a:alpha val="38000"/>
                    </a:srgbClr>
                  </a:outerShdw>
                </a:effectLst>
              </a:rPr>
              <a:t>A</a:t>
            </a:r>
            <a:endParaRPr lang="en-AU" sz="9600" b="1" dirty="0">
              <a:ln w="11430"/>
              <a:solidFill>
                <a:srgbClr val="C00000"/>
              </a:solidFill>
              <a:effectLst>
                <a:outerShdw blurRad="50800" dist="39000" dir="5460000" algn="tl">
                  <a:srgbClr val="000000">
                    <a:alpha val="38000"/>
                  </a:srgbClr>
                </a:outerShdw>
              </a:effectLst>
            </a:endParaRPr>
          </a:p>
        </p:txBody>
      </p:sp>
      <p:sp>
        <p:nvSpPr>
          <p:cNvPr id="5" name="TextBox 4"/>
          <p:cNvSpPr txBox="1"/>
          <p:nvPr/>
        </p:nvSpPr>
        <p:spPr>
          <a:xfrm>
            <a:off x="6400800" y="4171950"/>
            <a:ext cx="1066800" cy="156966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AU" sz="9600" b="1" dirty="0" smtClean="0">
                <a:ln w="11430"/>
                <a:solidFill>
                  <a:srgbClr val="C00000"/>
                </a:solidFill>
                <a:effectLst>
                  <a:outerShdw blurRad="50800" dist="39000" dir="5460000" algn="tl">
                    <a:srgbClr val="000000">
                      <a:alpha val="38000"/>
                    </a:srgbClr>
                  </a:outerShdw>
                </a:effectLst>
              </a:rPr>
              <a:t>B</a:t>
            </a:r>
            <a:endParaRPr lang="en-AU" sz="9600" b="1" dirty="0">
              <a:ln w="11430"/>
              <a:solidFill>
                <a:srgbClr val="C00000"/>
              </a:solidFill>
              <a:effectLst>
                <a:outerShdw blurRad="50800" dist="39000" dir="5460000" algn="tl">
                  <a:srgbClr val="000000">
                    <a:alpha val="38000"/>
                  </a:srgbClr>
                </a:outerShdw>
              </a:effectLst>
            </a:endParaRPr>
          </a:p>
        </p:txBody>
      </p:sp>
      <p:sp>
        <p:nvSpPr>
          <p:cNvPr id="7" name="TextBox 6"/>
          <p:cNvSpPr txBox="1"/>
          <p:nvPr/>
        </p:nvSpPr>
        <p:spPr>
          <a:xfrm>
            <a:off x="1638300" y="2514600"/>
            <a:ext cx="5867400" cy="1015663"/>
          </a:xfrm>
          <a:prstGeom prst="rect">
            <a:avLst/>
          </a:prstGeom>
          <a:noFill/>
        </p:spPr>
        <p:txBody>
          <a:bodyPr wrap="square" rtlCol="0">
            <a:spAutoFit/>
          </a:bodyPr>
          <a:lstStyle/>
          <a:p>
            <a:pPr algn="ctr"/>
            <a:r>
              <a:rPr lang="en-AU" sz="6000" i="1" dirty="0" smtClean="0">
                <a:solidFill>
                  <a:srgbClr val="FF0000"/>
                </a:solidFill>
              </a:rPr>
              <a:t>Listen carefully …</a:t>
            </a:r>
            <a:endParaRPr lang="en-AU" sz="6000" i="1" dirty="0">
              <a:solidFill>
                <a:srgbClr val="FF0000"/>
              </a:solidFill>
            </a:endParaRPr>
          </a:p>
        </p:txBody>
      </p:sp>
    </p:spTree>
    <p:extLst>
      <p:ext uri="{BB962C8B-B14F-4D97-AF65-F5344CB8AC3E}">
        <p14:creationId xmlns:p14="http://schemas.microsoft.com/office/powerpoint/2010/main" val="167105321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a:blip r:embed="rId2">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600" dirty="0" smtClean="0"/>
              <a:t>Evaluation</a:t>
            </a:r>
            <a:endParaRPr lang="en-AU" sz="66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114</a:t>
            </a:fld>
            <a:endParaRPr lang="en-US"/>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508162"/>
            <a:ext cx="4929188" cy="6349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isometricTopUp"/>
            <a:lightRig rig="twoPt" dir="t">
              <a:rot lat="0" lon="0" rev="7200000"/>
            </a:lightRig>
          </a:scene3d>
          <a:sp3d>
            <a:bevelT w="25400" h="19050" prst="coolSlant"/>
            <a:contourClr>
              <a:srgbClr val="FFFFFF"/>
            </a:contourClr>
          </a:sp3d>
          <a:extLst/>
        </p:spPr>
      </p:pic>
      <p:sp>
        <p:nvSpPr>
          <p:cNvPr id="4" name="TextBox 3"/>
          <p:cNvSpPr txBox="1"/>
          <p:nvPr/>
        </p:nvSpPr>
        <p:spPr>
          <a:xfrm>
            <a:off x="762000" y="4343400"/>
            <a:ext cx="7924800" cy="1569660"/>
          </a:xfrm>
          <a:prstGeom prst="rect">
            <a:avLst/>
          </a:prstGeom>
          <a:noFill/>
        </p:spPr>
        <p:txBody>
          <a:bodyPr wrap="square" rtlCol="0">
            <a:spAutoFit/>
          </a:bodyPr>
          <a:lstStyle/>
          <a:p>
            <a:r>
              <a:rPr lang="en-AU" sz="4800" dirty="0" smtClean="0"/>
              <a:t>Please fill in your Workshop Evaluation form.</a:t>
            </a:r>
            <a:endParaRPr lang="en-AU" sz="4800" dirty="0"/>
          </a:p>
        </p:txBody>
      </p:sp>
    </p:spTree>
    <p:extLst>
      <p:ext uri="{BB962C8B-B14F-4D97-AF65-F5344CB8AC3E}">
        <p14:creationId xmlns:p14="http://schemas.microsoft.com/office/powerpoint/2010/main" val="784611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6946" y="747234"/>
            <a:ext cx="5067054" cy="596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4">
            <a:extLst>
              <a:ext uri="{28A0092B-C50C-407E-A947-70E740481C1C}">
                <a14:useLocalDpi xmlns:a14="http://schemas.microsoft.com/office/drawing/2010/main"/>
              </a:ext>
            </a:extLst>
          </a:blip>
          <a:stretch>
            <a:fillRect/>
          </a:stretch>
        </p:blipFill>
        <p:spPr>
          <a:xfrm>
            <a:off x="533400" y="3810000"/>
            <a:ext cx="3429000" cy="2658110"/>
          </a:xfrm>
          <a:prstGeom prst="rect">
            <a:avLst/>
          </a:prstGeom>
        </p:spPr>
      </p:pic>
    </p:spTree>
    <p:extLst>
      <p:ext uri="{BB962C8B-B14F-4D97-AF65-F5344CB8AC3E}">
        <p14:creationId xmlns:p14="http://schemas.microsoft.com/office/powerpoint/2010/main" val="2130845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5"/>
          <p:cNvGrpSpPr/>
          <p:nvPr/>
        </p:nvGrpSpPr>
        <p:grpSpPr>
          <a:xfrm>
            <a:off x="1866900" y="1600200"/>
            <a:ext cx="685800" cy="609600"/>
            <a:chOff x="1676400" y="2057400"/>
            <a:chExt cx="685800" cy="609600"/>
          </a:xfrm>
        </p:grpSpPr>
        <p:sp>
          <p:nvSpPr>
            <p:cNvPr id="37" name="Rectangle 36"/>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TextBox 37"/>
            <p:cNvSpPr txBox="1"/>
            <p:nvPr/>
          </p:nvSpPr>
          <p:spPr>
            <a:xfrm>
              <a:off x="1828800" y="2133600"/>
              <a:ext cx="533400" cy="461665"/>
            </a:xfrm>
            <a:prstGeom prst="rect">
              <a:avLst/>
            </a:prstGeom>
            <a:noFill/>
          </p:spPr>
          <p:txBody>
            <a:bodyPr wrap="square" rtlCol="0">
              <a:spAutoFit/>
            </a:bodyPr>
            <a:lstStyle/>
            <a:p>
              <a:r>
                <a:rPr lang="en-AU" sz="2400" dirty="0" err="1" smtClean="0"/>
                <a:t>er</a:t>
              </a:r>
              <a:endParaRPr lang="en-AU" sz="2400" dirty="0"/>
            </a:p>
          </p:txBody>
        </p:sp>
      </p:grpSp>
      <p:grpSp>
        <p:nvGrpSpPr>
          <p:cNvPr id="4" name="Group 38"/>
          <p:cNvGrpSpPr/>
          <p:nvPr/>
        </p:nvGrpSpPr>
        <p:grpSpPr>
          <a:xfrm>
            <a:off x="3479800" y="1600200"/>
            <a:ext cx="685800" cy="609600"/>
            <a:chOff x="1676400" y="2057400"/>
            <a:chExt cx="685800" cy="609600"/>
          </a:xfrm>
        </p:grpSpPr>
        <p:sp>
          <p:nvSpPr>
            <p:cNvPr id="40" name="Rectangle 39"/>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TextBox 40"/>
            <p:cNvSpPr txBox="1"/>
            <p:nvPr/>
          </p:nvSpPr>
          <p:spPr>
            <a:xfrm>
              <a:off x="1752600" y="2133600"/>
              <a:ext cx="533400" cy="461665"/>
            </a:xfrm>
            <a:prstGeom prst="rect">
              <a:avLst/>
            </a:prstGeom>
            <a:noFill/>
          </p:spPr>
          <p:txBody>
            <a:bodyPr wrap="square" rtlCol="0">
              <a:spAutoFit/>
            </a:bodyPr>
            <a:lstStyle/>
            <a:p>
              <a:r>
                <a:rPr lang="en-AU" sz="2400" dirty="0" err="1" smtClean="0"/>
                <a:t>ar</a:t>
              </a:r>
              <a:endParaRPr lang="en-AU" sz="2400" dirty="0"/>
            </a:p>
          </p:txBody>
        </p:sp>
      </p:grpSp>
      <p:grpSp>
        <p:nvGrpSpPr>
          <p:cNvPr id="5" name="Group 41"/>
          <p:cNvGrpSpPr/>
          <p:nvPr/>
        </p:nvGrpSpPr>
        <p:grpSpPr>
          <a:xfrm>
            <a:off x="5092700" y="1600200"/>
            <a:ext cx="762000" cy="609600"/>
            <a:chOff x="1676400" y="2057400"/>
            <a:chExt cx="762000" cy="609600"/>
          </a:xfrm>
        </p:grpSpPr>
        <p:sp>
          <p:nvSpPr>
            <p:cNvPr id="43" name="Rectangle 42"/>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p:cNvSpPr txBox="1"/>
            <p:nvPr/>
          </p:nvSpPr>
          <p:spPr>
            <a:xfrm>
              <a:off x="1828800" y="2133600"/>
              <a:ext cx="609600" cy="461665"/>
            </a:xfrm>
            <a:prstGeom prst="rect">
              <a:avLst/>
            </a:prstGeom>
            <a:noFill/>
          </p:spPr>
          <p:txBody>
            <a:bodyPr wrap="square" rtlCol="0">
              <a:spAutoFit/>
            </a:bodyPr>
            <a:lstStyle/>
            <a:p>
              <a:r>
                <a:rPr lang="en-AU" sz="2400" dirty="0" smtClean="0"/>
                <a:t>or</a:t>
              </a:r>
              <a:endParaRPr lang="en-AU" sz="2400" dirty="0"/>
            </a:p>
          </p:txBody>
        </p:sp>
      </p:grpSp>
      <p:grpSp>
        <p:nvGrpSpPr>
          <p:cNvPr id="6" name="Group 44"/>
          <p:cNvGrpSpPr/>
          <p:nvPr/>
        </p:nvGrpSpPr>
        <p:grpSpPr>
          <a:xfrm>
            <a:off x="6781800" y="1600200"/>
            <a:ext cx="762000" cy="609600"/>
            <a:chOff x="1676400" y="2057400"/>
            <a:chExt cx="762000" cy="609600"/>
          </a:xfrm>
        </p:grpSpPr>
        <p:sp>
          <p:nvSpPr>
            <p:cNvPr id="46" name="Rectangle 45"/>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p:cNvSpPr txBox="1"/>
            <p:nvPr/>
          </p:nvSpPr>
          <p:spPr>
            <a:xfrm>
              <a:off x="1676400" y="2133600"/>
              <a:ext cx="762000" cy="461665"/>
            </a:xfrm>
            <a:prstGeom prst="rect">
              <a:avLst/>
            </a:prstGeom>
            <a:noFill/>
          </p:spPr>
          <p:txBody>
            <a:bodyPr wrap="square" rtlCol="0">
              <a:spAutoFit/>
            </a:bodyPr>
            <a:lstStyle/>
            <a:p>
              <a:r>
                <a:rPr lang="en-AU" sz="2400" dirty="0" err="1" smtClean="0"/>
                <a:t>ure</a:t>
              </a:r>
              <a:endParaRPr lang="en-AU" sz="2400" dirty="0"/>
            </a:p>
          </p:txBody>
        </p:sp>
      </p:grpSp>
      <p:grpSp>
        <p:nvGrpSpPr>
          <p:cNvPr id="7" name="Group 55"/>
          <p:cNvGrpSpPr/>
          <p:nvPr/>
        </p:nvGrpSpPr>
        <p:grpSpPr>
          <a:xfrm>
            <a:off x="457200" y="1600200"/>
            <a:ext cx="762000" cy="609600"/>
            <a:chOff x="381000" y="3733800"/>
            <a:chExt cx="762000" cy="609600"/>
          </a:xfrm>
        </p:grpSpPr>
        <p:grpSp>
          <p:nvGrpSpPr>
            <p:cNvPr id="8" name="Group 22"/>
            <p:cNvGrpSpPr/>
            <p:nvPr/>
          </p:nvGrpSpPr>
          <p:grpSpPr>
            <a:xfrm>
              <a:off x="381000" y="3733800"/>
              <a:ext cx="685800" cy="609600"/>
              <a:chOff x="838200" y="1981200"/>
              <a:chExt cx="685800" cy="609600"/>
            </a:xfrm>
          </p:grpSpPr>
          <p:sp>
            <p:nvSpPr>
              <p:cNvPr id="24" name="Rectangle 23"/>
              <p:cNvSpPr/>
              <p:nvPr/>
            </p:nvSpPr>
            <p:spPr>
              <a:xfrm>
                <a:off x="914400" y="2057400"/>
                <a:ext cx="533400" cy="46166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AU" sz="2400" dirty="0">
                  <a:solidFill>
                    <a:sysClr val="windowText" lastClr="000000"/>
                  </a:solidFill>
                  <a:latin typeface="Lucida Sans Unicode" pitchFamily="34" charset="0"/>
                  <a:cs typeface="Lucida Sans Unicode" pitchFamily="34" charset="0"/>
                </a:endParaRPr>
              </a:p>
            </p:txBody>
          </p:sp>
          <p:sp>
            <p:nvSpPr>
              <p:cNvPr id="25" name="Oval 24"/>
              <p:cNvSpPr/>
              <p:nvPr/>
            </p:nvSpPr>
            <p:spPr>
              <a:xfrm>
                <a:off x="838200" y="19812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5" name="TextBox 54"/>
            <p:cNvSpPr txBox="1"/>
            <p:nvPr/>
          </p:nvSpPr>
          <p:spPr>
            <a:xfrm>
              <a:off x="381000" y="3810000"/>
              <a:ext cx="762000" cy="461665"/>
            </a:xfrm>
            <a:prstGeom prst="rect">
              <a:avLst/>
            </a:prstGeom>
            <a:noFill/>
          </p:spPr>
          <p:txBody>
            <a:bodyPr wrap="square" rtlCol="0">
              <a:spAutoFit/>
            </a:bodyPr>
            <a:lstStyle/>
            <a:p>
              <a:r>
                <a:rPr lang="en-AU" sz="2400" dirty="0" smtClean="0"/>
                <a:t>/</a:t>
              </a:r>
              <a:r>
                <a:rPr lang="en-AU" sz="2400" dirty="0" smtClean="0">
                  <a:latin typeface="Lucida Sans Unicode"/>
                  <a:cs typeface="Lucida Sans Unicode"/>
                </a:rPr>
                <a:t>ə/</a:t>
              </a:r>
              <a:endParaRPr lang="en-AU" sz="2400" dirty="0"/>
            </a:p>
          </p:txBody>
        </p:sp>
      </p:grpSp>
      <p:grpSp>
        <p:nvGrpSpPr>
          <p:cNvPr id="9" name="Group 35"/>
          <p:cNvGrpSpPr/>
          <p:nvPr/>
        </p:nvGrpSpPr>
        <p:grpSpPr>
          <a:xfrm>
            <a:off x="685800" y="4038600"/>
            <a:ext cx="685800" cy="609600"/>
            <a:chOff x="1676400" y="2057400"/>
            <a:chExt cx="685800" cy="609600"/>
          </a:xfrm>
        </p:grpSpPr>
        <p:sp>
          <p:nvSpPr>
            <p:cNvPr id="50" name="Rectangle 49"/>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1828800" y="2133600"/>
              <a:ext cx="533400" cy="461665"/>
            </a:xfrm>
            <a:prstGeom prst="rect">
              <a:avLst/>
            </a:prstGeom>
            <a:noFill/>
          </p:spPr>
          <p:txBody>
            <a:bodyPr wrap="square" rtlCol="0">
              <a:spAutoFit/>
            </a:bodyPr>
            <a:lstStyle/>
            <a:p>
              <a:r>
                <a:rPr lang="en-AU" sz="2400" dirty="0" smtClean="0"/>
                <a:t>a</a:t>
              </a:r>
              <a:endParaRPr lang="en-AU" sz="2400" dirty="0"/>
            </a:p>
          </p:txBody>
        </p:sp>
      </p:grpSp>
      <p:grpSp>
        <p:nvGrpSpPr>
          <p:cNvPr id="10" name="Group 38"/>
          <p:cNvGrpSpPr/>
          <p:nvPr/>
        </p:nvGrpSpPr>
        <p:grpSpPr>
          <a:xfrm>
            <a:off x="2228850" y="4038600"/>
            <a:ext cx="685800" cy="609600"/>
            <a:chOff x="1676400" y="2057400"/>
            <a:chExt cx="685800" cy="609600"/>
          </a:xfrm>
        </p:grpSpPr>
        <p:sp>
          <p:nvSpPr>
            <p:cNvPr id="53" name="Rectangle 52"/>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TextBox 53"/>
            <p:cNvSpPr txBox="1"/>
            <p:nvPr/>
          </p:nvSpPr>
          <p:spPr>
            <a:xfrm>
              <a:off x="1809750" y="2133600"/>
              <a:ext cx="438150" cy="461665"/>
            </a:xfrm>
            <a:prstGeom prst="rect">
              <a:avLst/>
            </a:prstGeom>
            <a:noFill/>
          </p:spPr>
          <p:txBody>
            <a:bodyPr wrap="square" rtlCol="0">
              <a:spAutoFit/>
            </a:bodyPr>
            <a:lstStyle/>
            <a:p>
              <a:r>
                <a:rPr lang="en-AU" sz="2400" dirty="0" smtClean="0"/>
                <a:t>e</a:t>
              </a:r>
              <a:endParaRPr lang="en-AU" sz="2400" dirty="0"/>
            </a:p>
          </p:txBody>
        </p:sp>
      </p:grpSp>
      <p:grpSp>
        <p:nvGrpSpPr>
          <p:cNvPr id="11" name="Group 41"/>
          <p:cNvGrpSpPr/>
          <p:nvPr/>
        </p:nvGrpSpPr>
        <p:grpSpPr>
          <a:xfrm>
            <a:off x="3771900" y="4038600"/>
            <a:ext cx="685800" cy="609600"/>
            <a:chOff x="1676400" y="2057400"/>
            <a:chExt cx="685800" cy="609600"/>
          </a:xfrm>
        </p:grpSpPr>
        <p:sp>
          <p:nvSpPr>
            <p:cNvPr id="59" name="Rectangle 58"/>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TextBox 60"/>
            <p:cNvSpPr txBox="1"/>
            <p:nvPr/>
          </p:nvSpPr>
          <p:spPr>
            <a:xfrm>
              <a:off x="1828800" y="2133600"/>
              <a:ext cx="304800" cy="461665"/>
            </a:xfrm>
            <a:prstGeom prst="rect">
              <a:avLst/>
            </a:prstGeom>
            <a:noFill/>
          </p:spPr>
          <p:txBody>
            <a:bodyPr wrap="square" rtlCol="0">
              <a:spAutoFit/>
            </a:bodyPr>
            <a:lstStyle/>
            <a:p>
              <a:r>
                <a:rPr lang="en-AU" sz="2400" dirty="0" err="1" smtClean="0"/>
                <a:t>i</a:t>
              </a:r>
              <a:endParaRPr lang="en-AU" sz="2400" dirty="0"/>
            </a:p>
          </p:txBody>
        </p:sp>
      </p:grpSp>
      <p:grpSp>
        <p:nvGrpSpPr>
          <p:cNvPr id="12" name="Group 44"/>
          <p:cNvGrpSpPr/>
          <p:nvPr/>
        </p:nvGrpSpPr>
        <p:grpSpPr>
          <a:xfrm>
            <a:off x="5314950" y="4038600"/>
            <a:ext cx="685800" cy="609600"/>
            <a:chOff x="1676400" y="2057400"/>
            <a:chExt cx="685800" cy="609600"/>
          </a:xfrm>
        </p:grpSpPr>
        <p:sp>
          <p:nvSpPr>
            <p:cNvPr id="64" name="Rectangle 63"/>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p:cNvSpPr txBox="1"/>
            <p:nvPr/>
          </p:nvSpPr>
          <p:spPr>
            <a:xfrm>
              <a:off x="1752600" y="2133600"/>
              <a:ext cx="457200" cy="461665"/>
            </a:xfrm>
            <a:prstGeom prst="rect">
              <a:avLst/>
            </a:prstGeom>
            <a:noFill/>
          </p:spPr>
          <p:txBody>
            <a:bodyPr wrap="square" rtlCol="0">
              <a:spAutoFit/>
            </a:bodyPr>
            <a:lstStyle/>
            <a:p>
              <a:r>
                <a:rPr lang="en-AU" sz="2400" dirty="0" smtClean="0"/>
                <a:t>o</a:t>
              </a:r>
              <a:endParaRPr lang="en-AU" sz="2400" dirty="0"/>
            </a:p>
          </p:txBody>
        </p:sp>
      </p:grpSp>
      <p:grpSp>
        <p:nvGrpSpPr>
          <p:cNvPr id="13" name="Group 41"/>
          <p:cNvGrpSpPr/>
          <p:nvPr/>
        </p:nvGrpSpPr>
        <p:grpSpPr>
          <a:xfrm>
            <a:off x="6858000" y="4038600"/>
            <a:ext cx="685800" cy="609600"/>
            <a:chOff x="1676400" y="2057400"/>
            <a:chExt cx="685800" cy="609600"/>
          </a:xfrm>
        </p:grpSpPr>
        <p:sp>
          <p:nvSpPr>
            <p:cNvPr id="68" name="Rectangle 67"/>
            <p:cNvSpPr/>
            <p:nvPr/>
          </p:nvSpPr>
          <p:spPr>
            <a:xfrm>
              <a:off x="1676400" y="2057400"/>
              <a:ext cx="6858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TextBox 68"/>
            <p:cNvSpPr txBox="1"/>
            <p:nvPr/>
          </p:nvSpPr>
          <p:spPr>
            <a:xfrm>
              <a:off x="1828800" y="2133600"/>
              <a:ext cx="304800" cy="461665"/>
            </a:xfrm>
            <a:prstGeom prst="rect">
              <a:avLst/>
            </a:prstGeom>
            <a:noFill/>
          </p:spPr>
          <p:txBody>
            <a:bodyPr wrap="square" rtlCol="0">
              <a:spAutoFit/>
            </a:bodyPr>
            <a:lstStyle/>
            <a:p>
              <a:r>
                <a:rPr lang="en-AU" sz="2400" dirty="0" smtClean="0"/>
                <a:t>u</a:t>
              </a:r>
              <a:endParaRPr lang="en-AU" sz="2400" dirty="0"/>
            </a:p>
          </p:txBody>
        </p:sp>
      </p:grpSp>
      <p:grpSp>
        <p:nvGrpSpPr>
          <p:cNvPr id="14" name="Group 71"/>
          <p:cNvGrpSpPr/>
          <p:nvPr/>
        </p:nvGrpSpPr>
        <p:grpSpPr>
          <a:xfrm>
            <a:off x="1524000" y="2362200"/>
            <a:ext cx="1295400" cy="1300163"/>
            <a:chOff x="1371600" y="2514600"/>
            <a:chExt cx="1295400" cy="1300163"/>
          </a:xfrm>
        </p:grpSpPr>
        <p:pic>
          <p:nvPicPr>
            <p:cNvPr id="5123" name="Picture 3" descr="C:\Users\Ruth\AppData\Local\Microsoft\Windows\Temporary Internet Files\Content.IE5\UF9JOU0N\MC900436129[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2971800"/>
              <a:ext cx="934349" cy="842963"/>
            </a:xfrm>
            <a:prstGeom prst="rect">
              <a:avLst/>
            </a:prstGeom>
            <a:noFill/>
          </p:spPr>
        </p:pic>
        <p:sp>
          <p:nvSpPr>
            <p:cNvPr id="71" name="TextBox 70"/>
            <p:cNvSpPr txBox="1"/>
            <p:nvPr/>
          </p:nvSpPr>
          <p:spPr>
            <a:xfrm>
              <a:off x="1371600" y="2514600"/>
              <a:ext cx="1295400" cy="461665"/>
            </a:xfrm>
            <a:prstGeom prst="rect">
              <a:avLst/>
            </a:prstGeom>
            <a:noFill/>
          </p:spPr>
          <p:txBody>
            <a:bodyPr wrap="square" rtlCol="0">
              <a:spAutoFit/>
            </a:bodyPr>
            <a:lstStyle/>
            <a:p>
              <a:r>
                <a:rPr lang="en-AU" sz="2400" dirty="0" smtClean="0"/>
                <a:t>teach</a:t>
              </a:r>
              <a:r>
                <a:rPr lang="en-AU" sz="2400" u="sng" dirty="0" smtClean="0"/>
                <a:t>er</a:t>
              </a:r>
              <a:endParaRPr lang="en-AU" sz="2400" u="sng" dirty="0"/>
            </a:p>
          </p:txBody>
        </p:sp>
      </p:grpSp>
      <p:grpSp>
        <p:nvGrpSpPr>
          <p:cNvPr id="15" name="Group 74"/>
          <p:cNvGrpSpPr/>
          <p:nvPr/>
        </p:nvGrpSpPr>
        <p:grpSpPr>
          <a:xfrm>
            <a:off x="3251200" y="2362200"/>
            <a:ext cx="1219200" cy="1233948"/>
            <a:chOff x="3276600" y="2514600"/>
            <a:chExt cx="1219200" cy="1233948"/>
          </a:xfrm>
        </p:grpSpPr>
        <p:pic>
          <p:nvPicPr>
            <p:cNvPr id="5124" name="Picture 4" descr="C:\Users\Ruth\AppData\Local\Microsoft\Windows\Temporary Internet Files\Content.IE5\UF9JOU0N\MP900443000[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6600" y="2971800"/>
              <a:ext cx="1219200" cy="776748"/>
            </a:xfrm>
            <a:prstGeom prst="rect">
              <a:avLst/>
            </a:prstGeom>
            <a:noFill/>
          </p:spPr>
        </p:pic>
        <p:sp>
          <p:nvSpPr>
            <p:cNvPr id="74" name="TextBox 73"/>
            <p:cNvSpPr txBox="1"/>
            <p:nvPr/>
          </p:nvSpPr>
          <p:spPr>
            <a:xfrm>
              <a:off x="3352800" y="2514600"/>
              <a:ext cx="1066800" cy="461665"/>
            </a:xfrm>
            <a:prstGeom prst="rect">
              <a:avLst/>
            </a:prstGeom>
            <a:noFill/>
          </p:spPr>
          <p:txBody>
            <a:bodyPr wrap="square" rtlCol="0">
              <a:spAutoFit/>
            </a:bodyPr>
            <a:lstStyle/>
            <a:p>
              <a:r>
                <a:rPr lang="en-AU" sz="2400" dirty="0" smtClean="0"/>
                <a:t>coll</a:t>
              </a:r>
              <a:r>
                <a:rPr lang="en-AU" sz="2400" u="sng" dirty="0" smtClean="0"/>
                <a:t>ar</a:t>
              </a:r>
              <a:endParaRPr lang="en-AU" sz="2400" u="sng" dirty="0"/>
            </a:p>
          </p:txBody>
        </p:sp>
      </p:grpSp>
      <p:grpSp>
        <p:nvGrpSpPr>
          <p:cNvPr id="16" name="Group 76"/>
          <p:cNvGrpSpPr/>
          <p:nvPr/>
        </p:nvGrpSpPr>
        <p:grpSpPr>
          <a:xfrm>
            <a:off x="4902200" y="2362200"/>
            <a:ext cx="1143000" cy="1371600"/>
            <a:chOff x="4572000" y="2362200"/>
            <a:chExt cx="1143000" cy="1371600"/>
          </a:xfrm>
        </p:grpSpPr>
        <p:pic>
          <p:nvPicPr>
            <p:cNvPr id="5126" name="Picture 6" descr="C:\Users\Ruth\AppData\Local\Microsoft\Windows\Temporary Internet Files\Content.IE5\IDQYU5JW\MC900447146[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2743200"/>
              <a:ext cx="833352" cy="990600"/>
            </a:xfrm>
            <a:prstGeom prst="rect">
              <a:avLst/>
            </a:prstGeom>
            <a:noFill/>
          </p:spPr>
        </p:pic>
        <p:sp>
          <p:nvSpPr>
            <p:cNvPr id="76" name="TextBox 75"/>
            <p:cNvSpPr txBox="1"/>
            <p:nvPr/>
          </p:nvSpPr>
          <p:spPr>
            <a:xfrm>
              <a:off x="4572000" y="2362200"/>
              <a:ext cx="1143000" cy="461665"/>
            </a:xfrm>
            <a:prstGeom prst="rect">
              <a:avLst/>
            </a:prstGeom>
            <a:noFill/>
          </p:spPr>
          <p:txBody>
            <a:bodyPr wrap="square" rtlCol="0">
              <a:spAutoFit/>
            </a:bodyPr>
            <a:lstStyle/>
            <a:p>
              <a:r>
                <a:rPr lang="en-AU" sz="2400" dirty="0" smtClean="0"/>
                <a:t>doct</a:t>
              </a:r>
              <a:r>
                <a:rPr lang="en-AU" sz="2400" u="sng" dirty="0" smtClean="0"/>
                <a:t>or</a:t>
              </a:r>
              <a:endParaRPr lang="en-AU" sz="2400" u="sng" dirty="0"/>
            </a:p>
          </p:txBody>
        </p:sp>
      </p:grpSp>
      <p:grpSp>
        <p:nvGrpSpPr>
          <p:cNvPr id="17" name="Group 78"/>
          <p:cNvGrpSpPr/>
          <p:nvPr/>
        </p:nvGrpSpPr>
        <p:grpSpPr>
          <a:xfrm>
            <a:off x="6477000" y="2362200"/>
            <a:ext cx="1371600" cy="1358900"/>
            <a:chOff x="6477000" y="2514600"/>
            <a:chExt cx="1371600" cy="1358900"/>
          </a:xfrm>
        </p:grpSpPr>
        <p:pic>
          <p:nvPicPr>
            <p:cNvPr id="5129" name="Picture 9" descr="C:\Users\Ruth\AppData\Local\Microsoft\Windows\Temporary Internet Files\Content.IE5\ZI74OX90\MC900182948[1].wmf"/>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53200" y="2971800"/>
              <a:ext cx="1129019" cy="901700"/>
            </a:xfrm>
            <a:prstGeom prst="rect">
              <a:avLst/>
            </a:prstGeom>
            <a:noFill/>
          </p:spPr>
        </p:pic>
        <p:sp>
          <p:nvSpPr>
            <p:cNvPr id="78" name="TextBox 77"/>
            <p:cNvSpPr txBox="1"/>
            <p:nvPr/>
          </p:nvSpPr>
          <p:spPr>
            <a:xfrm>
              <a:off x="6477000" y="2514600"/>
              <a:ext cx="1371600" cy="461665"/>
            </a:xfrm>
            <a:prstGeom prst="rect">
              <a:avLst/>
            </a:prstGeom>
            <a:noFill/>
          </p:spPr>
          <p:txBody>
            <a:bodyPr wrap="square" rtlCol="0">
              <a:spAutoFit/>
            </a:bodyPr>
            <a:lstStyle/>
            <a:p>
              <a:r>
                <a:rPr lang="en-AU" sz="2400" dirty="0" smtClean="0"/>
                <a:t>meas</a:t>
              </a:r>
              <a:r>
                <a:rPr lang="en-AU" sz="2400" u="sng" dirty="0" smtClean="0"/>
                <a:t>ure</a:t>
              </a:r>
              <a:endParaRPr lang="en-AU" sz="2400" u="sng" dirty="0"/>
            </a:p>
          </p:txBody>
        </p:sp>
      </p:grpSp>
      <p:grpSp>
        <p:nvGrpSpPr>
          <p:cNvPr id="18" name="Group 80"/>
          <p:cNvGrpSpPr/>
          <p:nvPr/>
        </p:nvGrpSpPr>
        <p:grpSpPr>
          <a:xfrm>
            <a:off x="381000" y="4800600"/>
            <a:ext cx="1069975" cy="1402577"/>
            <a:chOff x="381000" y="5105400"/>
            <a:chExt cx="1069975" cy="1402577"/>
          </a:xfrm>
        </p:grpSpPr>
        <p:pic>
          <p:nvPicPr>
            <p:cNvPr id="5131" name="Picture 11" descr="C:\Users\Ruth\AppData\Local\Microsoft\Windows\Temporary Internet Files\Content.IE5\ZI74OX90\MC900197387[1].wmf"/>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5562600"/>
              <a:ext cx="1069975" cy="945377"/>
            </a:xfrm>
            <a:prstGeom prst="rect">
              <a:avLst/>
            </a:prstGeom>
            <a:noFill/>
          </p:spPr>
        </p:pic>
        <p:sp>
          <p:nvSpPr>
            <p:cNvPr id="80" name="TextBox 79"/>
            <p:cNvSpPr txBox="1"/>
            <p:nvPr/>
          </p:nvSpPr>
          <p:spPr>
            <a:xfrm>
              <a:off x="381000" y="5105400"/>
              <a:ext cx="1066800" cy="461665"/>
            </a:xfrm>
            <a:prstGeom prst="rect">
              <a:avLst/>
            </a:prstGeom>
            <a:noFill/>
          </p:spPr>
          <p:txBody>
            <a:bodyPr wrap="square" rtlCol="0">
              <a:spAutoFit/>
            </a:bodyPr>
            <a:lstStyle/>
            <a:p>
              <a:r>
                <a:rPr lang="en-AU" sz="2400" dirty="0" smtClean="0"/>
                <a:t>zebr</a:t>
              </a:r>
              <a:r>
                <a:rPr lang="en-AU" sz="2400" u="sng" dirty="0" smtClean="0"/>
                <a:t>a</a:t>
              </a:r>
              <a:endParaRPr lang="en-AU" sz="2400" u="sng" dirty="0"/>
            </a:p>
          </p:txBody>
        </p:sp>
      </p:grpSp>
      <p:grpSp>
        <p:nvGrpSpPr>
          <p:cNvPr id="19" name="Group 92"/>
          <p:cNvGrpSpPr/>
          <p:nvPr/>
        </p:nvGrpSpPr>
        <p:grpSpPr>
          <a:xfrm>
            <a:off x="1981200" y="4800600"/>
            <a:ext cx="1219200" cy="1487488"/>
            <a:chOff x="1981200" y="5029200"/>
            <a:chExt cx="1219200" cy="1487488"/>
          </a:xfrm>
        </p:grpSpPr>
        <p:pic>
          <p:nvPicPr>
            <p:cNvPr id="5132" name="Picture 12" descr="C:\Users\Ruth\AppData\Local\Microsoft\Windows\Temporary Internet Files\Content.IE5\ZI74OX90\MC900089666[1].wmf"/>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33600" y="5486400"/>
              <a:ext cx="853563" cy="1030288"/>
            </a:xfrm>
            <a:prstGeom prst="rect">
              <a:avLst/>
            </a:prstGeom>
            <a:noFill/>
          </p:spPr>
        </p:pic>
        <p:sp>
          <p:nvSpPr>
            <p:cNvPr id="83" name="TextBox 82"/>
            <p:cNvSpPr txBox="1"/>
            <p:nvPr/>
          </p:nvSpPr>
          <p:spPr>
            <a:xfrm>
              <a:off x="1981200" y="5029200"/>
              <a:ext cx="1219200" cy="461665"/>
            </a:xfrm>
            <a:prstGeom prst="rect">
              <a:avLst/>
            </a:prstGeom>
            <a:noFill/>
          </p:spPr>
          <p:txBody>
            <a:bodyPr wrap="square" rtlCol="0">
              <a:spAutoFit/>
            </a:bodyPr>
            <a:lstStyle/>
            <a:p>
              <a:r>
                <a:rPr lang="en-AU" sz="2400" dirty="0" smtClean="0"/>
                <a:t>gard</a:t>
              </a:r>
              <a:r>
                <a:rPr lang="en-AU" sz="2400" u="sng" dirty="0" smtClean="0"/>
                <a:t>e</a:t>
              </a:r>
              <a:r>
                <a:rPr lang="en-AU" sz="2400" dirty="0" smtClean="0"/>
                <a:t>n</a:t>
              </a:r>
              <a:endParaRPr lang="en-AU" sz="2400" dirty="0"/>
            </a:p>
          </p:txBody>
        </p:sp>
      </p:grpSp>
      <p:grpSp>
        <p:nvGrpSpPr>
          <p:cNvPr id="20" name="Group 86"/>
          <p:cNvGrpSpPr/>
          <p:nvPr/>
        </p:nvGrpSpPr>
        <p:grpSpPr>
          <a:xfrm>
            <a:off x="3505200" y="4800600"/>
            <a:ext cx="990600" cy="1539972"/>
            <a:chOff x="3505200" y="5105400"/>
            <a:chExt cx="990600" cy="1539972"/>
          </a:xfrm>
        </p:grpSpPr>
        <p:pic>
          <p:nvPicPr>
            <p:cNvPr id="5133" name="Picture 13" descr="C:\Users\Ruth\AppData\Local\Microsoft\Windows\Temporary Internet Files\Content.IE5\Z3G7OUYG\MP900438617[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5400000">
              <a:off x="3505200" y="5791200"/>
              <a:ext cx="1025593" cy="682752"/>
            </a:xfrm>
            <a:prstGeom prst="rect">
              <a:avLst/>
            </a:prstGeom>
            <a:noFill/>
          </p:spPr>
        </p:pic>
        <p:sp>
          <p:nvSpPr>
            <p:cNvPr id="86" name="TextBox 85"/>
            <p:cNvSpPr txBox="1"/>
            <p:nvPr/>
          </p:nvSpPr>
          <p:spPr>
            <a:xfrm>
              <a:off x="3505200" y="5105400"/>
              <a:ext cx="990600" cy="461665"/>
            </a:xfrm>
            <a:prstGeom prst="rect">
              <a:avLst/>
            </a:prstGeom>
            <a:noFill/>
          </p:spPr>
          <p:txBody>
            <a:bodyPr wrap="square" rtlCol="0">
              <a:spAutoFit/>
            </a:bodyPr>
            <a:lstStyle/>
            <a:p>
              <a:r>
                <a:rPr lang="en-AU" sz="2400" dirty="0" smtClean="0"/>
                <a:t>foss</a:t>
              </a:r>
              <a:r>
                <a:rPr lang="en-AU" sz="2400" u="sng" dirty="0" smtClean="0"/>
                <a:t>i</a:t>
              </a:r>
              <a:r>
                <a:rPr lang="en-AU" sz="2400" dirty="0" smtClean="0"/>
                <a:t>l</a:t>
              </a:r>
              <a:endParaRPr lang="en-AU" sz="2400" dirty="0"/>
            </a:p>
          </p:txBody>
        </p:sp>
      </p:grpSp>
      <p:grpSp>
        <p:nvGrpSpPr>
          <p:cNvPr id="21" name="Group 91"/>
          <p:cNvGrpSpPr/>
          <p:nvPr/>
        </p:nvGrpSpPr>
        <p:grpSpPr>
          <a:xfrm>
            <a:off x="5181600" y="4800600"/>
            <a:ext cx="1072609" cy="1565275"/>
            <a:chOff x="5181600" y="5105400"/>
            <a:chExt cx="1072609" cy="1565275"/>
          </a:xfrm>
        </p:grpSpPr>
        <p:pic>
          <p:nvPicPr>
            <p:cNvPr id="5136" name="Picture 16" descr="C:\Users\Ruth\AppData\Local\Microsoft\Windows\Temporary Internet Files\Content.IE5\TKUTJBQ1\MC900332332[1].wm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181600" y="5562600"/>
              <a:ext cx="1072609" cy="1108075"/>
            </a:xfrm>
            <a:prstGeom prst="rect">
              <a:avLst/>
            </a:prstGeom>
            <a:noFill/>
          </p:spPr>
        </p:pic>
        <p:sp>
          <p:nvSpPr>
            <p:cNvPr id="91" name="TextBox 90"/>
            <p:cNvSpPr txBox="1"/>
            <p:nvPr/>
          </p:nvSpPr>
          <p:spPr>
            <a:xfrm>
              <a:off x="5257800" y="5105400"/>
              <a:ext cx="762000" cy="461665"/>
            </a:xfrm>
            <a:prstGeom prst="rect">
              <a:avLst/>
            </a:prstGeom>
            <a:noFill/>
          </p:spPr>
          <p:txBody>
            <a:bodyPr wrap="square" rtlCol="0">
              <a:spAutoFit/>
            </a:bodyPr>
            <a:lstStyle/>
            <a:p>
              <a:r>
                <a:rPr lang="en-AU" sz="2400" dirty="0" smtClean="0"/>
                <a:t>li</a:t>
              </a:r>
              <a:r>
                <a:rPr lang="en-AU" sz="2400" u="sng" dirty="0" smtClean="0"/>
                <a:t>o</a:t>
              </a:r>
              <a:r>
                <a:rPr lang="en-AU" sz="2400" dirty="0" smtClean="0"/>
                <a:t>n</a:t>
              </a:r>
              <a:endParaRPr lang="en-AU" sz="2400" dirty="0"/>
            </a:p>
          </p:txBody>
        </p:sp>
      </p:grpSp>
      <p:grpSp>
        <p:nvGrpSpPr>
          <p:cNvPr id="22" name="Group 99"/>
          <p:cNvGrpSpPr/>
          <p:nvPr/>
        </p:nvGrpSpPr>
        <p:grpSpPr>
          <a:xfrm>
            <a:off x="6629400" y="4800600"/>
            <a:ext cx="1229944" cy="1828800"/>
            <a:chOff x="6705600" y="5029200"/>
            <a:chExt cx="1229944" cy="1828800"/>
          </a:xfrm>
        </p:grpSpPr>
        <p:pic>
          <p:nvPicPr>
            <p:cNvPr id="5141" name="Picture 21" descr="C:\Users\Ruth\AppData\Local\Microsoft\Windows\Temporary Internet Files\Content.IE5\ZI74OX90\MC900290868[1].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705600" y="5562600"/>
              <a:ext cx="1229944" cy="1295400"/>
            </a:xfrm>
            <a:prstGeom prst="rect">
              <a:avLst/>
            </a:prstGeom>
            <a:noFill/>
          </p:spPr>
        </p:pic>
        <p:sp>
          <p:nvSpPr>
            <p:cNvPr id="99" name="TextBox 98"/>
            <p:cNvSpPr txBox="1"/>
            <p:nvPr/>
          </p:nvSpPr>
          <p:spPr>
            <a:xfrm>
              <a:off x="6705600" y="5029200"/>
              <a:ext cx="1066800" cy="461665"/>
            </a:xfrm>
            <a:prstGeom prst="rect">
              <a:avLst/>
            </a:prstGeom>
            <a:noFill/>
          </p:spPr>
          <p:txBody>
            <a:bodyPr wrap="square" rtlCol="0">
              <a:spAutoFit/>
            </a:bodyPr>
            <a:lstStyle/>
            <a:p>
              <a:r>
                <a:rPr lang="en-AU" sz="2400" dirty="0" smtClean="0"/>
                <a:t>circ</a:t>
              </a:r>
              <a:r>
                <a:rPr lang="en-AU" sz="2400" u="sng" dirty="0" smtClean="0"/>
                <a:t>u</a:t>
              </a:r>
              <a:r>
                <a:rPr lang="en-AU" sz="2400" dirty="0" smtClean="0"/>
                <a:t>s</a:t>
              </a:r>
              <a:endParaRPr lang="en-AU" sz="2400" dirty="0"/>
            </a:p>
          </p:txBody>
        </p:sp>
      </p:grpSp>
      <p:sp>
        <p:nvSpPr>
          <p:cNvPr id="63" name="Title 1"/>
          <p:cNvSpPr>
            <a:spLocks noGrp="1"/>
          </p:cNvSpPr>
          <p:nvPr>
            <p:ph type="title"/>
          </p:nvPr>
        </p:nvSpPr>
        <p:spPr>
          <a:xfrm>
            <a:off x="304800" y="274638"/>
            <a:ext cx="8534400" cy="1143000"/>
          </a:xfrm>
          <a:effectLst>
            <a:outerShdw blurRad="50800" dist="38100" dir="2700000" algn="tl" rotWithShape="0">
              <a:prstClr val="black">
                <a:alpha val="40000"/>
              </a:prstClr>
            </a:outerShdw>
          </a:effectLst>
        </p:spPr>
        <p:txBody>
          <a:bodyPr>
            <a:normAutofit fontScale="90000"/>
          </a:bodyPr>
          <a:lstStyle/>
          <a:p>
            <a:r>
              <a:rPr lang="en-A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What does UNSTRESS sound like?</a:t>
            </a:r>
            <a:endParaRPr lang="en-A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5413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1+#ppt_w/2"/>
                                          </p:val>
                                        </p:tav>
                                        <p:tav tm="100000">
                                          <p:val>
                                            <p:strVal val="#ppt_x"/>
                                          </p:val>
                                        </p:tav>
                                      </p:tavLst>
                                    </p:anim>
                                    <p:anim calcmode="lin" valueType="num">
                                      <p:cBhvr additive="base">
                                        <p:cTn id="40" dur="500" fill="hold"/>
                                        <p:tgtEl>
                                          <p:spTgt spid="6"/>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1+#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1+#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1+#ppt_w/2"/>
                                          </p:val>
                                        </p:tav>
                                        <p:tav tm="100000">
                                          <p:val>
                                            <p:strVal val="#ppt_x"/>
                                          </p:val>
                                        </p:tav>
                                      </p:tavLst>
                                    </p:anim>
                                    <p:anim calcmode="lin" valueType="num">
                                      <p:cBhvr additive="base">
                                        <p:cTn id="53" dur="500" fill="hold"/>
                                        <p:tgtEl>
                                          <p:spTgt spid="18"/>
                                        </p:tgtEl>
                                        <p:attrNameLst>
                                          <p:attrName>ppt_y</p:attrName>
                                        </p:attrNameLst>
                                      </p:cBhvr>
                                      <p:tavLst>
                                        <p:tav tm="0">
                                          <p:val>
                                            <p:strVal val="#ppt_y"/>
                                          </p:val>
                                        </p:tav>
                                        <p:tav tm="100000">
                                          <p:val>
                                            <p:strVal val="#ppt_y"/>
                                          </p:val>
                                        </p:tav>
                                      </p:tavLst>
                                    </p:anim>
                                  </p:childTnLst>
                                </p:cTn>
                              </p:par>
                            </p:childTnLst>
                          </p:cTn>
                        </p:par>
                        <p:par>
                          <p:cTn id="54" fill="hold">
                            <p:stCondLst>
                              <p:cond delay="3000"/>
                            </p:stCondLst>
                            <p:childTnLst>
                              <p:par>
                                <p:cTn id="55" presetID="2" presetClass="entr" presetSubtype="2"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1+#ppt_w/2"/>
                                          </p:val>
                                        </p:tav>
                                        <p:tav tm="100000">
                                          <p:val>
                                            <p:strVal val="#ppt_x"/>
                                          </p:val>
                                        </p:tav>
                                      </p:tavLst>
                                    </p:anim>
                                    <p:anim calcmode="lin" valueType="num">
                                      <p:cBhvr additive="base">
                                        <p:cTn id="58" dur="500" fill="hold"/>
                                        <p:tgtEl>
                                          <p:spTgt spid="10"/>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par>
                          <p:cTn id="63" fill="hold">
                            <p:stCondLst>
                              <p:cond delay="3500"/>
                            </p:stCondLst>
                            <p:childTnLst>
                              <p:par>
                                <p:cTn id="64" presetID="2" presetClass="entr" presetSubtype="2"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1+#ppt_w/2"/>
                                          </p:val>
                                        </p:tav>
                                        <p:tav tm="100000">
                                          <p:val>
                                            <p:strVal val="#ppt_x"/>
                                          </p:val>
                                        </p:tav>
                                      </p:tavLst>
                                    </p:anim>
                                    <p:anim calcmode="lin" valueType="num">
                                      <p:cBhvr additive="base">
                                        <p:cTn id="67" dur="500" fill="hold"/>
                                        <p:tgtEl>
                                          <p:spTgt spid="11"/>
                                        </p:tgtEl>
                                        <p:attrNameLst>
                                          <p:attrName>ppt_y</p:attrName>
                                        </p:attrNameLst>
                                      </p:cBhvr>
                                      <p:tavLst>
                                        <p:tav tm="0">
                                          <p:val>
                                            <p:strVal val="#ppt_y"/>
                                          </p:val>
                                        </p:tav>
                                        <p:tav tm="100000">
                                          <p:val>
                                            <p:strVal val="#ppt_y"/>
                                          </p:val>
                                        </p:tav>
                                      </p:tavLst>
                                    </p:anim>
                                  </p:childTnLst>
                                </p:cTn>
                              </p:par>
                              <p:par>
                                <p:cTn id="68" presetID="2" presetClass="entr" presetSubtype="2" fill="hold" nodeType="with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1+#ppt_w/2"/>
                                          </p:val>
                                        </p:tav>
                                        <p:tav tm="100000">
                                          <p:val>
                                            <p:strVal val="#ppt_x"/>
                                          </p:val>
                                        </p:tav>
                                      </p:tavLst>
                                    </p:anim>
                                    <p:anim calcmode="lin" valueType="num">
                                      <p:cBhvr additive="base">
                                        <p:cTn id="71" dur="500" fill="hold"/>
                                        <p:tgtEl>
                                          <p:spTgt spid="20"/>
                                        </p:tgtEl>
                                        <p:attrNameLst>
                                          <p:attrName>ppt_y</p:attrName>
                                        </p:attrNameLst>
                                      </p:cBhvr>
                                      <p:tavLst>
                                        <p:tav tm="0">
                                          <p:val>
                                            <p:strVal val="#ppt_y"/>
                                          </p:val>
                                        </p:tav>
                                        <p:tav tm="100000">
                                          <p:val>
                                            <p:strVal val="#ppt_y"/>
                                          </p:val>
                                        </p:tav>
                                      </p:tavLst>
                                    </p:anim>
                                  </p:childTnLst>
                                </p:cTn>
                              </p:par>
                            </p:childTnLst>
                          </p:cTn>
                        </p:par>
                        <p:par>
                          <p:cTn id="72" fill="hold">
                            <p:stCondLst>
                              <p:cond delay="4000"/>
                            </p:stCondLst>
                            <p:childTnLst>
                              <p:par>
                                <p:cTn id="73" presetID="2" presetClass="entr" presetSubtype="2"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1+#ppt_w/2"/>
                                          </p:val>
                                        </p:tav>
                                        <p:tav tm="100000">
                                          <p:val>
                                            <p:strVal val="#ppt_x"/>
                                          </p:val>
                                        </p:tav>
                                      </p:tavLst>
                                    </p:anim>
                                    <p:anim calcmode="lin" valueType="num">
                                      <p:cBhvr additive="base">
                                        <p:cTn id="76" dur="500" fill="hold"/>
                                        <p:tgtEl>
                                          <p:spTgt spid="12"/>
                                        </p:tgtEl>
                                        <p:attrNameLst>
                                          <p:attrName>ppt_y</p:attrName>
                                        </p:attrNameLst>
                                      </p:cBhvr>
                                      <p:tavLst>
                                        <p:tav tm="0">
                                          <p:val>
                                            <p:strVal val="#ppt_y"/>
                                          </p:val>
                                        </p:tav>
                                        <p:tav tm="100000">
                                          <p:val>
                                            <p:strVal val="#ppt_y"/>
                                          </p:val>
                                        </p:tav>
                                      </p:tavLst>
                                    </p:anim>
                                  </p:childTnLst>
                                </p:cTn>
                              </p:par>
                              <p:par>
                                <p:cTn id="77" presetID="2" presetClass="entr" presetSubtype="2"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childTnLst>
                          </p:cTn>
                        </p:par>
                        <p:par>
                          <p:cTn id="81" fill="hold">
                            <p:stCondLst>
                              <p:cond delay="4500"/>
                            </p:stCondLst>
                            <p:childTnLst>
                              <p:par>
                                <p:cTn id="82" presetID="2" presetClass="entr" presetSubtype="2"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1+#ppt_w/2"/>
                                          </p:val>
                                        </p:tav>
                                        <p:tav tm="100000">
                                          <p:val>
                                            <p:strVal val="#ppt_x"/>
                                          </p:val>
                                        </p:tav>
                                      </p:tavLst>
                                    </p:anim>
                                    <p:anim calcmode="lin" valueType="num">
                                      <p:cBhvr additive="base">
                                        <p:cTn id="85" dur="500" fill="hold"/>
                                        <p:tgtEl>
                                          <p:spTgt spid="13"/>
                                        </p:tgtEl>
                                        <p:attrNameLst>
                                          <p:attrName>ppt_y</p:attrName>
                                        </p:attrNameLst>
                                      </p:cBhvr>
                                      <p:tavLst>
                                        <p:tav tm="0">
                                          <p:val>
                                            <p:strVal val="#ppt_y"/>
                                          </p:val>
                                        </p:tav>
                                        <p:tav tm="100000">
                                          <p:val>
                                            <p:strVal val="#ppt_y"/>
                                          </p:val>
                                        </p:tav>
                                      </p:tavLst>
                                    </p:anim>
                                  </p:childTnLst>
                                </p:cTn>
                              </p:par>
                              <p:par>
                                <p:cTn id="86" presetID="2" presetClass="entr" presetSubtype="2" fill="hold"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1+#ppt_w/2"/>
                                          </p:val>
                                        </p:tav>
                                        <p:tav tm="100000">
                                          <p:val>
                                            <p:strVal val="#ppt_x"/>
                                          </p:val>
                                        </p:tav>
                                      </p:tavLst>
                                    </p:anim>
                                    <p:anim calcmode="lin" valueType="num">
                                      <p:cBhvr additive="base">
                                        <p:cTn id="8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t="5840"/>
          <a:stretch/>
        </p:blipFill>
        <p:spPr>
          <a:xfrm>
            <a:off x="76200" y="0"/>
            <a:ext cx="9067800" cy="6858000"/>
          </a:xfrm>
          <a:prstGeom prst="rect">
            <a:avLst/>
          </a:prstGeom>
        </p:spPr>
      </p:pic>
      <p:sp>
        <p:nvSpPr>
          <p:cNvPr id="2" name="Title 1"/>
          <p:cNvSpPr>
            <a:spLocks noGrp="1"/>
          </p:cNvSpPr>
          <p:nvPr>
            <p:ph type="title"/>
          </p:nvPr>
        </p:nvSpPr>
        <p:spPr>
          <a:xfrm>
            <a:off x="457200" y="5715000"/>
            <a:ext cx="8229600" cy="1143000"/>
          </a:xfrm>
        </p:spPr>
        <p:txBody>
          <a:bodyPr>
            <a:normAutofit/>
          </a:bodyPr>
          <a:lstStyle/>
          <a:p>
            <a:r>
              <a:rPr lang="en-AU" sz="6000" b="1" dirty="0" smtClean="0"/>
              <a:t>Words with 2 syllables</a:t>
            </a:r>
            <a:endParaRPr lang="en-AU" sz="6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895387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Autofit/>
          </a:bodyPr>
          <a:lstStyle/>
          <a:p>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Stress on the </a:t>
            </a:r>
            <a:r>
              <a:rPr lang="en-AU" sz="6000" b="1" dirty="0" smtClean="0">
                <a:ln w="10541" cmpd="sng">
                  <a:solidFill>
                    <a:schemeClr val="accent1">
                      <a:shade val="88000"/>
                      <a:satMod val="110000"/>
                    </a:schemeClr>
                  </a:solidFill>
                  <a:prstDash val="solid"/>
                </a:ln>
                <a:solidFill>
                  <a:srgbClr val="C00000"/>
                </a:solidFill>
              </a:rPr>
              <a:t>1</a:t>
            </a:r>
            <a:r>
              <a:rPr lang="en-AU" sz="6000" b="1" baseline="30000" dirty="0" smtClean="0">
                <a:ln w="10541" cmpd="sng">
                  <a:solidFill>
                    <a:schemeClr val="accent1">
                      <a:shade val="88000"/>
                      <a:satMod val="110000"/>
                    </a:schemeClr>
                  </a:solidFill>
                  <a:prstDash val="solid"/>
                </a:ln>
                <a:solidFill>
                  <a:srgbClr val="C00000"/>
                </a:solidFill>
              </a:rPr>
              <a:t>st</a:t>
            </a:r>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syllable:</a:t>
            </a:r>
            <a:endParaRPr lang="en-A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quarter" idx="1"/>
          </p:nvPr>
        </p:nvSpPr>
        <p:spPr>
          <a:xfrm>
            <a:off x="228600" y="1447800"/>
            <a:ext cx="8686800" cy="4678363"/>
          </a:xfrm>
        </p:spPr>
        <p:txBody>
          <a:bodyPr/>
          <a:lstStyle/>
          <a:p>
            <a:pPr>
              <a:buNone/>
            </a:pPr>
            <a:r>
              <a:rPr lang="en-AU" sz="2800" dirty="0" smtClean="0">
                <a:latin typeface="Arial" pitchFamily="34" charset="0"/>
                <a:cs typeface="Arial" pitchFamily="34" charset="0"/>
              </a:rPr>
              <a:t>MOST 2-syllable </a:t>
            </a:r>
            <a:r>
              <a:rPr lang="en-AU" sz="4800" b="1" dirty="0" smtClean="0">
                <a:solidFill>
                  <a:srgbClr val="C00000"/>
                </a:solidFill>
                <a:latin typeface="Arial" pitchFamily="34" charset="0"/>
                <a:cs typeface="Arial" pitchFamily="34" charset="0"/>
              </a:rPr>
              <a:t>nouns</a:t>
            </a:r>
            <a:r>
              <a:rPr lang="en-AU" sz="3200" dirty="0" smtClean="0">
                <a:latin typeface="Arial" pitchFamily="34" charset="0"/>
                <a:cs typeface="Arial" pitchFamily="34" charset="0"/>
              </a:rPr>
              <a:t> </a:t>
            </a:r>
            <a:r>
              <a:rPr lang="en-AU" sz="2800" dirty="0" smtClean="0">
                <a:latin typeface="Arial" pitchFamily="34" charset="0"/>
                <a:cs typeface="Arial" pitchFamily="34" charset="0"/>
              </a:rPr>
              <a:t>and</a:t>
            </a:r>
            <a:r>
              <a:rPr lang="en-AU" sz="3200" dirty="0" smtClean="0">
                <a:latin typeface="Arial" pitchFamily="34" charset="0"/>
                <a:cs typeface="Arial" pitchFamily="34" charset="0"/>
              </a:rPr>
              <a:t> </a:t>
            </a:r>
            <a:r>
              <a:rPr lang="en-AU" sz="4800" b="1" dirty="0" smtClean="0">
                <a:solidFill>
                  <a:srgbClr val="C00000"/>
                </a:solidFill>
                <a:latin typeface="Arial" pitchFamily="34" charset="0"/>
                <a:cs typeface="Arial" pitchFamily="34" charset="0"/>
              </a:rPr>
              <a:t>adjectives </a:t>
            </a:r>
            <a:r>
              <a:rPr lang="en-AU" sz="2800" dirty="0" smtClean="0">
                <a:latin typeface="Arial" pitchFamily="34" charset="0"/>
                <a:cs typeface="Arial" pitchFamily="34" charset="0"/>
              </a:rPr>
              <a:t>have stress on the </a:t>
            </a:r>
            <a:r>
              <a:rPr lang="en-AU" sz="4000" b="1" i="1" u="sng" dirty="0" smtClean="0">
                <a:solidFill>
                  <a:srgbClr val="7030A0"/>
                </a:solidFill>
                <a:latin typeface="Arial" pitchFamily="34" charset="0"/>
                <a:cs typeface="Arial" pitchFamily="34" charset="0"/>
              </a:rPr>
              <a:t>FIRST</a:t>
            </a:r>
            <a:r>
              <a:rPr lang="en-AU" sz="4000" b="1" i="1" dirty="0" smtClean="0">
                <a:solidFill>
                  <a:srgbClr val="7030A0"/>
                </a:solidFill>
                <a:latin typeface="Arial" pitchFamily="34" charset="0"/>
                <a:cs typeface="Arial" pitchFamily="34" charset="0"/>
              </a:rPr>
              <a:t> </a:t>
            </a:r>
            <a:r>
              <a:rPr lang="en-AU" sz="2800" dirty="0" smtClean="0">
                <a:latin typeface="Arial" pitchFamily="34" charset="0"/>
                <a:cs typeface="Arial" pitchFamily="34" charset="0"/>
              </a:rPr>
              <a:t>syllable.</a:t>
            </a:r>
          </a:p>
          <a:p>
            <a:endParaRPr lang="en-AU" dirty="0" smtClean="0"/>
          </a:p>
          <a:p>
            <a:pPr>
              <a:buNone/>
            </a:pPr>
            <a:endParaRPr lang="en-AU" dirty="0"/>
          </a:p>
        </p:txBody>
      </p:sp>
      <p:pic>
        <p:nvPicPr>
          <p:cNvPr id="1026" name="Picture 2" descr="C:\Users\Ruth\AppData\Local\Microsoft\Windows\Temporary Internet Files\Content.IE5\NIA2V004\MC900264252[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4038600"/>
            <a:ext cx="3352800" cy="2341727"/>
          </a:xfrm>
          <a:prstGeom prst="rect">
            <a:avLst/>
          </a:prstGeom>
          <a:noFill/>
        </p:spPr>
      </p:pic>
      <p:pic>
        <p:nvPicPr>
          <p:cNvPr id="1027" name="Picture 3" descr="C:\Users\Ruth\AppData\Local\Microsoft\Windows\Temporary Internet Files\Content.IE5\LWJ31NZR\MC900441748[1].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53000" y="4038600"/>
            <a:ext cx="3657600" cy="2438400"/>
          </a:xfrm>
          <a:prstGeom prst="rect">
            <a:avLst/>
          </a:prstGeom>
          <a:noFill/>
        </p:spPr>
      </p:pic>
      <p:sp>
        <p:nvSpPr>
          <p:cNvPr id="7" name="TextBox 6"/>
          <p:cNvSpPr txBox="1"/>
          <p:nvPr/>
        </p:nvSpPr>
        <p:spPr>
          <a:xfrm>
            <a:off x="838200" y="3048000"/>
            <a:ext cx="19050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4000" b="1" dirty="0" err="1" smtClean="0">
                <a:latin typeface="Arial" pitchFamily="34" charset="0"/>
                <a:cs typeface="Arial" pitchFamily="34" charset="0"/>
              </a:rPr>
              <a:t>BUT</a:t>
            </a:r>
            <a:r>
              <a:rPr lang="en-AU" sz="3600" dirty="0" err="1" smtClean="0">
                <a:latin typeface="Arial" pitchFamily="34" charset="0"/>
                <a:cs typeface="Arial" pitchFamily="34" charset="0"/>
              </a:rPr>
              <a:t>ter</a:t>
            </a:r>
            <a:endParaRPr lang="en-AU" sz="3600" dirty="0">
              <a:latin typeface="Arial" pitchFamily="34" charset="0"/>
              <a:cs typeface="Arial" pitchFamily="34" charset="0"/>
            </a:endParaRPr>
          </a:p>
        </p:txBody>
      </p:sp>
      <p:sp>
        <p:nvSpPr>
          <p:cNvPr id="8" name="TextBox 7"/>
          <p:cNvSpPr txBox="1"/>
          <p:nvPr/>
        </p:nvSpPr>
        <p:spPr>
          <a:xfrm>
            <a:off x="5638800" y="3048000"/>
            <a:ext cx="26670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4000" b="1" dirty="0" err="1" smtClean="0">
                <a:latin typeface="Arial" pitchFamily="34" charset="0"/>
                <a:cs typeface="Arial" pitchFamily="34" charset="0"/>
              </a:rPr>
              <a:t>SAND</a:t>
            </a:r>
            <a:r>
              <a:rPr lang="en-AU" sz="3600" dirty="0" err="1" smtClean="0">
                <a:latin typeface="Arial" pitchFamily="34" charset="0"/>
                <a:cs typeface="Arial" pitchFamily="34" charset="0"/>
              </a:rPr>
              <a:t>wich</a:t>
            </a:r>
            <a:endParaRPr lang="en-AU" sz="3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646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3"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500" fill="hold"/>
                                        <p:tgtEl>
                                          <p:spTgt spid="1026"/>
                                        </p:tgtEl>
                                        <p:attrNameLst>
                                          <p:attrName>ppt_x</p:attrName>
                                        </p:attrNameLst>
                                      </p:cBhvr>
                                      <p:tavLst>
                                        <p:tav tm="0">
                                          <p:val>
                                            <p:strVal val="1+#ppt_w/2"/>
                                          </p:val>
                                        </p:tav>
                                        <p:tav tm="100000">
                                          <p:val>
                                            <p:strVal val="#ppt_x"/>
                                          </p:val>
                                        </p:tav>
                                      </p:tavLst>
                                    </p:anim>
                                    <p:anim calcmode="lin" valueType="num">
                                      <p:cBhvr additive="base">
                                        <p:cTn id="19" dur="500" fill="hold"/>
                                        <p:tgtEl>
                                          <p:spTgt spid="1026"/>
                                        </p:tgtEl>
                                        <p:attrNameLst>
                                          <p:attrName>ppt_y</p:attrName>
                                        </p:attrNameLst>
                                      </p:cBhvr>
                                      <p:tavLst>
                                        <p:tav tm="0">
                                          <p:val>
                                            <p:strVal val="0-#ppt_h/2"/>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9"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500" fill="hold"/>
                                        <p:tgtEl>
                                          <p:spTgt spid="1027"/>
                                        </p:tgtEl>
                                        <p:attrNameLst>
                                          <p:attrName>ppt_x</p:attrName>
                                        </p:attrNameLst>
                                      </p:cBhvr>
                                      <p:tavLst>
                                        <p:tav tm="0">
                                          <p:val>
                                            <p:strVal val="0-#ppt_w/2"/>
                                          </p:val>
                                        </p:tav>
                                        <p:tav tm="100000">
                                          <p:val>
                                            <p:strVal val="#ppt_x"/>
                                          </p:val>
                                        </p:tav>
                                      </p:tavLst>
                                    </p:anim>
                                    <p:anim calcmode="lin" valueType="num">
                                      <p:cBhvr additive="base">
                                        <p:cTn id="29" dur="500" fill="hold"/>
                                        <p:tgtEl>
                                          <p:spTgt spid="1027"/>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0-#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76" y="228600"/>
            <a:ext cx="8842248" cy="758952"/>
          </a:xfrm>
        </p:spPr>
        <p:txBody>
          <a:bodyPr>
            <a:noAutofit/>
          </a:bodyPr>
          <a:lstStyle/>
          <a:p>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Stress on the </a:t>
            </a:r>
            <a:r>
              <a:rPr lang="en-AU" sz="6000" b="1" dirty="0" smtClean="0">
                <a:ln w="10541" cmpd="sng">
                  <a:solidFill>
                    <a:schemeClr val="accent1">
                      <a:shade val="88000"/>
                      <a:satMod val="110000"/>
                    </a:schemeClr>
                  </a:solidFill>
                  <a:prstDash val="solid"/>
                </a:ln>
                <a:solidFill>
                  <a:srgbClr val="C00000"/>
                </a:solidFill>
              </a:rPr>
              <a:t>LAST</a:t>
            </a:r>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Syllable</a:t>
            </a:r>
            <a:endParaRPr lang="en-A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sz="quarter" idx="1"/>
          </p:nvPr>
        </p:nvSpPr>
        <p:spPr>
          <a:xfrm>
            <a:off x="322389" y="1143000"/>
            <a:ext cx="8503920" cy="5334000"/>
          </a:xfrm>
        </p:spPr>
        <p:txBody>
          <a:bodyPr>
            <a:normAutofit/>
          </a:bodyPr>
          <a:lstStyle/>
          <a:p>
            <a:pPr>
              <a:buNone/>
            </a:pPr>
            <a:r>
              <a:rPr lang="en-AU" sz="3200" dirty="0" smtClean="0">
                <a:latin typeface="Arial" pitchFamily="34" charset="0"/>
                <a:cs typeface="Arial" pitchFamily="34" charset="0"/>
              </a:rPr>
              <a:t>MOST 2-syllable </a:t>
            </a:r>
            <a:r>
              <a:rPr lang="en-AU" sz="4800" b="1" dirty="0" smtClean="0">
                <a:solidFill>
                  <a:srgbClr val="C00000"/>
                </a:solidFill>
                <a:latin typeface="Arial" pitchFamily="34" charset="0"/>
                <a:cs typeface="Arial" pitchFamily="34" charset="0"/>
              </a:rPr>
              <a:t>verbs</a:t>
            </a:r>
            <a:r>
              <a:rPr lang="en-AU" sz="4800" dirty="0" smtClean="0">
                <a:latin typeface="Arial" pitchFamily="34" charset="0"/>
                <a:cs typeface="Arial" pitchFamily="34" charset="0"/>
              </a:rPr>
              <a:t> </a:t>
            </a:r>
          </a:p>
          <a:p>
            <a:pPr>
              <a:buNone/>
            </a:pPr>
            <a:r>
              <a:rPr lang="en-AU" sz="3200" dirty="0" smtClean="0">
                <a:latin typeface="Arial" pitchFamily="34" charset="0"/>
                <a:cs typeface="Arial" pitchFamily="34" charset="0"/>
              </a:rPr>
              <a:t>have stress on the </a:t>
            </a:r>
            <a:r>
              <a:rPr lang="en-AU" sz="3200" b="1" i="1" u="sng" dirty="0" smtClean="0">
                <a:solidFill>
                  <a:srgbClr val="7030A0"/>
                </a:solidFill>
                <a:latin typeface="Arial" pitchFamily="34" charset="0"/>
                <a:cs typeface="Arial" pitchFamily="34" charset="0"/>
              </a:rPr>
              <a:t>LAST</a:t>
            </a:r>
            <a:r>
              <a:rPr lang="en-AU" sz="3200" dirty="0" smtClean="0">
                <a:latin typeface="Arial" pitchFamily="34" charset="0"/>
                <a:cs typeface="Arial" pitchFamily="34" charset="0"/>
              </a:rPr>
              <a:t> syllable.</a:t>
            </a:r>
          </a:p>
          <a:p>
            <a:pPr algn="ctr">
              <a:buNone/>
            </a:pPr>
            <a:endParaRPr lang="en-AU" sz="3200" dirty="0">
              <a:latin typeface="Arial" pitchFamily="34" charset="0"/>
              <a:cs typeface="Arial" pitchFamily="34" charset="0"/>
            </a:endParaRPr>
          </a:p>
        </p:txBody>
      </p:sp>
      <p:pic>
        <p:nvPicPr>
          <p:cNvPr id="1026" name="Picture 2" descr="C:\Users\Ruth\AppData\Local\Microsoft\Windows\Temporary Internet Files\Content.IE5\ZI74OX90\MC900312418[1].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505200"/>
            <a:ext cx="3352800" cy="2895999"/>
          </a:xfrm>
          <a:prstGeom prst="rect">
            <a:avLst/>
          </a:prstGeom>
          <a:noFill/>
        </p:spPr>
      </p:pic>
      <p:sp>
        <p:nvSpPr>
          <p:cNvPr id="5" name="TextBox 4"/>
          <p:cNvSpPr txBox="1"/>
          <p:nvPr/>
        </p:nvSpPr>
        <p:spPr>
          <a:xfrm>
            <a:off x="1066800" y="2971800"/>
            <a:ext cx="18288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3600" dirty="0" err="1" smtClean="0">
                <a:latin typeface="Arial" pitchFamily="34" charset="0"/>
                <a:cs typeface="Arial" pitchFamily="34" charset="0"/>
              </a:rPr>
              <a:t>di</a:t>
            </a:r>
            <a:r>
              <a:rPr lang="en-AU" sz="4000" b="1" dirty="0" err="1" smtClean="0">
                <a:latin typeface="Arial" pitchFamily="34" charset="0"/>
                <a:cs typeface="Arial" pitchFamily="34" charset="0"/>
              </a:rPr>
              <a:t>VIDE</a:t>
            </a:r>
            <a:endParaRPr lang="en-AU" sz="4000" b="1" dirty="0">
              <a:latin typeface="Arial" pitchFamily="34" charset="0"/>
              <a:cs typeface="Arial" pitchFamily="34" charset="0"/>
            </a:endParaRPr>
          </a:p>
        </p:txBody>
      </p:sp>
      <p:pic>
        <p:nvPicPr>
          <p:cNvPr id="1030" name="Picture 6" descr="C:\Users\Ruth\AppData\Local\Microsoft\Windows\Temporary Internet Files\Content.IE5\ZI74OX90\MC900432417[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5400" y="3810000"/>
            <a:ext cx="3731060" cy="2533650"/>
          </a:xfrm>
          <a:prstGeom prst="rect">
            <a:avLst/>
          </a:prstGeom>
          <a:noFill/>
        </p:spPr>
      </p:pic>
      <p:sp>
        <p:nvSpPr>
          <p:cNvPr id="10" name="TextBox 9"/>
          <p:cNvSpPr txBox="1"/>
          <p:nvPr/>
        </p:nvSpPr>
        <p:spPr>
          <a:xfrm>
            <a:off x="5410200" y="2971800"/>
            <a:ext cx="2209800" cy="707886"/>
          </a:xfrm>
          <a:prstGeom prst="rect">
            <a:avLst/>
          </a:prstGeom>
          <a:solidFill>
            <a:schemeClr val="accent2">
              <a:lumMod val="20000"/>
              <a:lumOff val="80000"/>
            </a:schemeClr>
          </a:solidFill>
          <a:effectLst>
            <a:glow rad="228600">
              <a:schemeClr val="accent2">
                <a:satMod val="175000"/>
                <a:alpha val="40000"/>
              </a:schemeClr>
            </a:glow>
          </a:effectLst>
        </p:spPr>
        <p:txBody>
          <a:bodyPr wrap="square" rtlCol="0">
            <a:spAutoFit/>
          </a:bodyPr>
          <a:lstStyle/>
          <a:p>
            <a:r>
              <a:rPr lang="en-AU" sz="3600" dirty="0" err="1" smtClean="0">
                <a:latin typeface="Arial" pitchFamily="34" charset="0"/>
                <a:cs typeface="Arial" pitchFamily="34" charset="0"/>
              </a:rPr>
              <a:t>re</a:t>
            </a:r>
            <a:r>
              <a:rPr lang="en-AU" sz="4000" b="1" dirty="0" err="1" smtClean="0">
                <a:latin typeface="Arial" pitchFamily="34" charset="0"/>
                <a:cs typeface="Arial" pitchFamily="34" charset="0"/>
              </a:rPr>
              <a:t>CEIVE</a:t>
            </a:r>
            <a:endParaRPr lang="en-AU" sz="4000" b="1"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90240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3"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1+#ppt_w/2"/>
                                          </p:val>
                                        </p:tav>
                                        <p:tav tm="100000">
                                          <p:val>
                                            <p:strVal val="#ppt_x"/>
                                          </p:val>
                                        </p:tav>
                                      </p:tavLst>
                                    </p:anim>
                                    <p:anim calcmode="lin" valueType="num">
                                      <p:cBhvr additive="base">
                                        <p:cTn id="24" dur="500" fill="hold"/>
                                        <p:tgtEl>
                                          <p:spTgt spid="1026"/>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9" fill="hold" nodeType="after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additive="base">
                                        <p:cTn id="33" dur="500" fill="hold"/>
                                        <p:tgtEl>
                                          <p:spTgt spid="1030"/>
                                        </p:tgtEl>
                                        <p:attrNameLst>
                                          <p:attrName>ppt_x</p:attrName>
                                        </p:attrNameLst>
                                      </p:cBhvr>
                                      <p:tavLst>
                                        <p:tav tm="0">
                                          <p:val>
                                            <p:strVal val="0-#ppt_w/2"/>
                                          </p:val>
                                        </p:tav>
                                        <p:tav tm="100000">
                                          <p:val>
                                            <p:strVal val="#ppt_x"/>
                                          </p:val>
                                        </p:tav>
                                      </p:tavLst>
                                    </p:anim>
                                    <p:anim calcmode="lin" valueType="num">
                                      <p:cBhvr additive="base">
                                        <p:cTn id="34" dur="500" fill="hold"/>
                                        <p:tgtEl>
                                          <p:spTgt spid="1030"/>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smtClean="0"/>
              <a:t>Exercise – Worksheet 1</a:t>
            </a:r>
            <a:endParaRPr lang="en-AU"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283110"/>
            <a:ext cx="9144000" cy="5574890"/>
          </a:xfrm>
          <a:prstGeom prst="rect">
            <a:avLst/>
          </a:prstGeom>
        </p:spPr>
      </p:pic>
      <p:sp>
        <p:nvSpPr>
          <p:cNvPr id="6" name="TextBox 5"/>
          <p:cNvSpPr txBox="1"/>
          <p:nvPr/>
        </p:nvSpPr>
        <p:spPr>
          <a:xfrm>
            <a:off x="533400" y="1981200"/>
            <a:ext cx="7543800" cy="707886"/>
          </a:xfrm>
          <a:prstGeom prst="rect">
            <a:avLst/>
          </a:prstGeom>
          <a:noFill/>
        </p:spPr>
        <p:txBody>
          <a:bodyPr wrap="square" rtlCol="0">
            <a:spAutoFit/>
          </a:bodyPr>
          <a:lstStyle/>
          <a:p>
            <a:r>
              <a:rPr lang="en-AU" sz="4000" b="1" dirty="0" smtClean="0"/>
              <a:t>1. Find all the 2-syllable words.</a:t>
            </a:r>
            <a:endParaRPr lang="en-AU" sz="4000" b="1" dirty="0"/>
          </a:p>
        </p:txBody>
      </p:sp>
      <p:sp>
        <p:nvSpPr>
          <p:cNvPr id="7" name="TextBox 6"/>
          <p:cNvSpPr txBox="1"/>
          <p:nvPr/>
        </p:nvSpPr>
        <p:spPr>
          <a:xfrm>
            <a:off x="533400" y="3200400"/>
            <a:ext cx="8229600" cy="707886"/>
          </a:xfrm>
          <a:prstGeom prst="rect">
            <a:avLst/>
          </a:prstGeom>
          <a:noFill/>
        </p:spPr>
        <p:txBody>
          <a:bodyPr wrap="square" rtlCol="0">
            <a:spAutoFit/>
          </a:bodyPr>
          <a:lstStyle/>
          <a:p>
            <a:r>
              <a:rPr lang="en-AU" sz="4000" b="1" dirty="0" smtClean="0"/>
              <a:t>2. Decide which ones obey the ‘rules’.</a:t>
            </a:r>
            <a:endParaRPr lang="en-AU" sz="40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80375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7923"/>
            <a:ext cx="9144000" cy="66821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A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Rule Breakers?</a:t>
            </a:r>
            <a:endParaRPr lang="en-AU"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81000" y="1811594"/>
            <a:ext cx="1676400" cy="4401205"/>
          </a:xfrm>
          <a:prstGeom prst="rect">
            <a:avLst/>
          </a:prstGeom>
          <a:solidFill>
            <a:srgbClr val="595959">
              <a:alpha val="50196"/>
            </a:srgbClr>
          </a:solidFill>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Harry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woken</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beeping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bathroom</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shower</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realized</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shampoo</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bottle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empty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early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2531806" y="1811594"/>
            <a:ext cx="1752600" cy="4401205"/>
          </a:xfrm>
          <a:prstGeom prst="rect">
            <a:avLst/>
          </a:prstGeom>
          <a:solidFill>
            <a:srgbClr val="595959">
              <a:alpha val="50196"/>
            </a:srgbClr>
          </a:solidFill>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needed</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hurry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awful</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classroom</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little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quickly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chocolate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breakfast</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stuffing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7010400" y="1811594"/>
            <a:ext cx="1752600" cy="4401205"/>
          </a:xfrm>
          <a:prstGeom prst="rect">
            <a:avLst/>
          </a:prstGeom>
          <a:solidFill>
            <a:srgbClr val="595959">
              <a:alpha val="50196"/>
            </a:srgbClr>
          </a:solidFill>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alarm</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police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arrived</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sitting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office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having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stressful</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morning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only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o’clock</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4758812" y="1811594"/>
            <a:ext cx="1777181" cy="4401205"/>
          </a:xfrm>
          <a:prstGeom prst="rect">
            <a:avLst/>
          </a:prstGeom>
          <a:solidFill>
            <a:srgbClr val="595959">
              <a:alpha val="50196"/>
            </a:srgbClr>
          </a:solidFill>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backpack</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because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many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carry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Billy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always</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rushing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startled</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buzzing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518495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6946" y="747234"/>
            <a:ext cx="5067054" cy="596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4">
            <a:extLst>
              <a:ext uri="{28A0092B-C50C-407E-A947-70E740481C1C}">
                <a14:useLocalDpi xmlns:a14="http://schemas.microsoft.com/office/drawing/2010/main"/>
              </a:ext>
            </a:extLst>
          </a:blip>
          <a:stretch>
            <a:fillRect/>
          </a:stretch>
        </p:blipFill>
        <p:spPr>
          <a:xfrm>
            <a:off x="685800" y="3962400"/>
            <a:ext cx="3391146" cy="2339340"/>
          </a:xfrm>
          <a:prstGeom prst="rect">
            <a:avLst/>
          </a:prstGeom>
        </p:spPr>
      </p:pic>
    </p:spTree>
    <p:extLst>
      <p:ext uri="{BB962C8B-B14F-4D97-AF65-F5344CB8AC3E}">
        <p14:creationId xmlns:p14="http://schemas.microsoft.com/office/powerpoint/2010/main" val="3939673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184" y="0"/>
            <a:ext cx="9077632" cy="6858000"/>
          </a:xfrm>
          <a:prstGeom prst="rect">
            <a:avLst/>
          </a:prstGeom>
          <a:ln>
            <a:noFill/>
          </a:ln>
          <a:effectLst>
            <a:softEdge rad="112500"/>
          </a:effectLst>
        </p:spPr>
      </p:pic>
      <p:sp>
        <p:nvSpPr>
          <p:cNvPr id="4" name="Title 3"/>
          <p:cNvSpPr>
            <a:spLocks noGrp="1"/>
          </p:cNvSpPr>
          <p:nvPr>
            <p:ph type="title"/>
          </p:nvPr>
        </p:nvSpPr>
        <p:spPr/>
        <p:txBody>
          <a:bodyPr/>
          <a:lstStyle/>
          <a:p>
            <a:r>
              <a:rPr lang="en-AU" dirty="0" smtClean="0"/>
              <a:t>This is a WORKSHOP</a:t>
            </a:r>
            <a:endParaRPr lang="en-AU" dirty="0"/>
          </a:p>
        </p:txBody>
      </p:sp>
      <p:sp>
        <p:nvSpPr>
          <p:cNvPr id="3" name="TextBox 2"/>
          <p:cNvSpPr txBox="1"/>
          <p:nvPr/>
        </p:nvSpPr>
        <p:spPr>
          <a:xfrm>
            <a:off x="838200" y="1676400"/>
            <a:ext cx="7696200" cy="707886"/>
          </a:xfrm>
          <a:prstGeom prst="rect">
            <a:avLst/>
          </a:prstGeom>
          <a:noFill/>
        </p:spPr>
        <p:txBody>
          <a:bodyPr wrap="square" rtlCol="0">
            <a:spAutoFit/>
          </a:bodyPr>
          <a:lstStyle/>
          <a:p>
            <a:pPr algn="ctr"/>
            <a:r>
              <a:rPr lang="en-A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Don’t even </a:t>
            </a:r>
            <a:r>
              <a:rPr lang="en-AU" sz="4000" b="1" i="1" u="sng" dirty="0" smtClean="0">
                <a:ln w="12700">
                  <a:solidFill>
                    <a:srgbClr val="FF0000"/>
                  </a:solidFill>
                  <a:prstDash val="solid"/>
                </a:ln>
                <a:solidFill>
                  <a:schemeClr val="bg2">
                    <a:tint val="85000"/>
                    <a:satMod val="155000"/>
                  </a:schemeClr>
                </a:solidFill>
                <a:effectLst>
                  <a:outerShdw blurRad="41275" dist="20320" dir="1800000" algn="tl" rotWithShape="0">
                    <a:srgbClr val="000000">
                      <a:alpha val="40000"/>
                    </a:srgbClr>
                  </a:outerShdw>
                </a:effectLst>
              </a:rPr>
              <a:t>think</a:t>
            </a:r>
            <a:r>
              <a:rPr lang="en-AU"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about snoozing!</a:t>
            </a:r>
            <a:endParaRPr lang="en-AU"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19100" y="5791200"/>
            <a:ext cx="8305800" cy="769441"/>
          </a:xfrm>
          <a:prstGeom prst="rect">
            <a:avLst/>
          </a:prstGeom>
          <a:noFill/>
        </p:spPr>
        <p:txBody>
          <a:bodyPr wrap="square" rtlCol="0">
            <a:spAutoFit/>
          </a:bodyPr>
          <a:lstStyle/>
          <a:p>
            <a:pPr algn="ctr"/>
            <a:r>
              <a:rPr lang="en-AU" sz="4400" b="1" dirty="0" smtClean="0">
                <a:ln w="12700">
                  <a:solidFill>
                    <a:schemeClr val="bg1"/>
                  </a:solidFill>
                  <a:prstDash val="solid"/>
                </a:ln>
                <a:solidFill>
                  <a:srgbClr val="FF0000"/>
                </a:solidFill>
                <a:effectLst>
                  <a:outerShdw blurRad="41275" dist="20320" dir="1800000" algn="tl" rotWithShape="0">
                    <a:srgbClr val="000000">
                      <a:alpha val="40000"/>
                    </a:srgbClr>
                  </a:outerShdw>
                </a:effectLst>
              </a:rPr>
              <a:t>There will be an exam at the end!</a:t>
            </a:r>
            <a:endParaRPr lang="en-AU" sz="4400" b="1" dirty="0">
              <a:ln w="12700">
                <a:solidFill>
                  <a:schemeClr val="bg1"/>
                </a:solidFill>
                <a:prstDash val="solid"/>
              </a:ln>
              <a:solidFill>
                <a:srgbClr val="FF0000"/>
              </a:solidFill>
              <a:effectLst>
                <a:outerShdw blurRad="41275" dist="20320" dir="1800000" algn="tl" rotWithShape="0">
                  <a:srgbClr val="000000">
                    <a:alpha val="40000"/>
                  </a:srgbClr>
                </a:outerShdw>
              </a:effectLst>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45641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repeatCount="indefinite" fill="hold" grpId="0" nodeType="afterEffect">
                                  <p:stCondLst>
                                    <p:cond delay="250"/>
                                  </p:stCondLst>
                                  <p:iterate type="lt">
                                    <p:tmPct val="4000"/>
                                  </p:iterate>
                                  <p:childTnLst>
                                    <p:set>
                                      <p:cBhvr override="childStyle">
                                        <p:cTn id="6" dur="1500" fill="hold"/>
                                        <p:tgtEl>
                                          <p:spTgt spid="4"/>
                                        </p:tgtEl>
                                        <p:attrNameLst>
                                          <p:attrName>style.textDecorationUnderline</p:attrName>
                                        </p:attrNameLst>
                                      </p:cBhvr>
                                      <p:to>
                                        <p:strVal val="true"/>
                                      </p:to>
                                    </p:set>
                                  </p:childTnLst>
                                </p:cTn>
                              </p:par>
                            </p:childTnLst>
                          </p:cTn>
                        </p:par>
                        <p:par>
                          <p:cTn id="7" fill="hold">
                            <p:stCondLst>
                              <p:cond delay="2590"/>
                            </p:stCondLst>
                            <p:childTnLst>
                              <p:par>
                                <p:cTn id="8" presetID="26" presetClass="entr" presetSubtype="0" fill="hold" nodeType="afterEffect">
                                  <p:stCondLst>
                                    <p:cond delay="2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435">
                                          <p:stCondLst>
                                            <p:cond delay="0"/>
                                          </p:stCondLst>
                                        </p:cTn>
                                        <p:tgtEl>
                                          <p:spTgt spid="5">
                                            <p:txEl>
                                              <p:pRg st="0" end="0"/>
                                            </p:txEl>
                                          </p:spTgt>
                                        </p:tgtEl>
                                      </p:cBhvr>
                                    </p:animEffect>
                                    <p:anim calcmode="lin" valueType="num">
                                      <p:cBhvr>
                                        <p:cTn id="11" dur="1366"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2" dur="498"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3" dur="498" tmFilter="0, 0; 0.125,0.2665; 0.25,0.4; 0.375,0.465; 0.5,0.5;  0.625,0.535; 0.75,0.6; 0.875,0.7335; 1,1">
                                          <p:stCondLst>
                                            <p:cond delay="498"/>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4" dur="249" tmFilter="0, 0; 0.125,0.2665; 0.25,0.4; 0.375,0.465; 0.5,0.5;  0.625,0.535; 0.75,0.6; 0.875,0.7335; 1,1">
                                          <p:stCondLst>
                                            <p:cond delay="993"/>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5" dur="123" tmFilter="0, 0; 0.125,0.2665; 0.25,0.4; 0.375,0.465; 0.5,0.5;  0.625,0.535; 0.75,0.6; 0.875,0.7335; 1,1">
                                          <p:stCondLst>
                                            <p:cond delay="1242"/>
                                          </p:stCondLst>
                                        </p:cTn>
                                        <p:tgtEl>
                                          <p:spTgt spid="5">
                                            <p:txEl>
                                              <p:pRg st="0" end="0"/>
                                            </p:txEl>
                                          </p:spTgt>
                                        </p:tgtEl>
                                        <p:attrNameLst>
                                          <p:attrName>ppt_y</p:attrName>
                                        </p:attrNameLst>
                                      </p:cBhvr>
                                      <p:tavLst>
                                        <p:tav tm="0" fmla="#ppt_y-sin(pi*$)/81">
                                          <p:val>
                                            <p:fltVal val="0"/>
                                          </p:val>
                                        </p:tav>
                                        <p:tav tm="100000">
                                          <p:val>
                                            <p:fltVal val="1"/>
                                          </p:val>
                                        </p:tav>
                                      </p:tavLst>
                                    </p:anim>
                                    <p:animScale>
                                      <p:cBhvr>
                                        <p:cTn id="16" dur="19">
                                          <p:stCondLst>
                                            <p:cond delay="487"/>
                                          </p:stCondLst>
                                        </p:cTn>
                                        <p:tgtEl>
                                          <p:spTgt spid="5">
                                            <p:txEl>
                                              <p:pRg st="0" end="0"/>
                                            </p:txEl>
                                          </p:spTgt>
                                        </p:tgtEl>
                                      </p:cBhvr>
                                      <p:to x="100000" y="60000"/>
                                    </p:animScale>
                                    <p:animScale>
                                      <p:cBhvr>
                                        <p:cTn id="17" dur="125" decel="50000">
                                          <p:stCondLst>
                                            <p:cond delay="507"/>
                                          </p:stCondLst>
                                        </p:cTn>
                                        <p:tgtEl>
                                          <p:spTgt spid="5">
                                            <p:txEl>
                                              <p:pRg st="0" end="0"/>
                                            </p:txEl>
                                          </p:spTgt>
                                        </p:tgtEl>
                                      </p:cBhvr>
                                      <p:to x="100000" y="100000"/>
                                    </p:animScale>
                                    <p:animScale>
                                      <p:cBhvr>
                                        <p:cTn id="18" dur="19">
                                          <p:stCondLst>
                                            <p:cond delay="984"/>
                                          </p:stCondLst>
                                        </p:cTn>
                                        <p:tgtEl>
                                          <p:spTgt spid="5">
                                            <p:txEl>
                                              <p:pRg st="0" end="0"/>
                                            </p:txEl>
                                          </p:spTgt>
                                        </p:tgtEl>
                                      </p:cBhvr>
                                      <p:to x="100000" y="80000"/>
                                    </p:animScale>
                                    <p:animScale>
                                      <p:cBhvr>
                                        <p:cTn id="19" dur="125" decel="50000">
                                          <p:stCondLst>
                                            <p:cond delay="1004"/>
                                          </p:stCondLst>
                                        </p:cTn>
                                        <p:tgtEl>
                                          <p:spTgt spid="5">
                                            <p:txEl>
                                              <p:pRg st="0" end="0"/>
                                            </p:txEl>
                                          </p:spTgt>
                                        </p:tgtEl>
                                      </p:cBhvr>
                                      <p:to x="100000" y="100000"/>
                                    </p:animScale>
                                    <p:animScale>
                                      <p:cBhvr>
                                        <p:cTn id="20" dur="19">
                                          <p:stCondLst>
                                            <p:cond delay="1231"/>
                                          </p:stCondLst>
                                        </p:cTn>
                                        <p:tgtEl>
                                          <p:spTgt spid="5">
                                            <p:txEl>
                                              <p:pRg st="0" end="0"/>
                                            </p:txEl>
                                          </p:spTgt>
                                        </p:tgtEl>
                                      </p:cBhvr>
                                      <p:to x="100000" y="90000"/>
                                    </p:animScale>
                                    <p:animScale>
                                      <p:cBhvr>
                                        <p:cTn id="21" dur="125" decel="50000">
                                          <p:stCondLst>
                                            <p:cond delay="1251"/>
                                          </p:stCondLst>
                                        </p:cTn>
                                        <p:tgtEl>
                                          <p:spTgt spid="5">
                                            <p:txEl>
                                              <p:pRg st="0" end="0"/>
                                            </p:txEl>
                                          </p:spTgt>
                                        </p:tgtEl>
                                      </p:cBhvr>
                                      <p:to x="100000" y="100000"/>
                                    </p:animScale>
                                    <p:animScale>
                                      <p:cBhvr>
                                        <p:cTn id="22" dur="19">
                                          <p:stCondLst>
                                            <p:cond delay="1356"/>
                                          </p:stCondLst>
                                        </p:cTn>
                                        <p:tgtEl>
                                          <p:spTgt spid="5">
                                            <p:txEl>
                                              <p:pRg st="0" end="0"/>
                                            </p:txEl>
                                          </p:spTgt>
                                        </p:tgtEl>
                                      </p:cBhvr>
                                      <p:to x="100000" y="95000"/>
                                    </p:animScale>
                                    <p:animScale>
                                      <p:cBhvr>
                                        <p:cTn id="23" dur="125" decel="50000">
                                          <p:stCondLst>
                                            <p:cond delay="1376"/>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87923"/>
            <a:ext cx="9144000" cy="668215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AU" sz="6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Rule Breakers?</a:t>
            </a:r>
            <a:endParaRPr lang="en-AU" sz="6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381000" y="1811594"/>
            <a:ext cx="1676400" cy="4401205"/>
          </a:xfrm>
          <a:prstGeom prst="rect">
            <a:avLst/>
          </a:prstGeom>
          <a:solidFill>
            <a:srgbClr val="595959">
              <a:alpha val="50196"/>
            </a:srgbClr>
          </a:solidFill>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Harry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woken</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beeping</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bathroom</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shower</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realized</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a:p>
            <a:r>
              <a:rPr lang="en-US" sz="2800" dirty="0">
                <a:ln w="18415" cmpd="sng">
                  <a:solidFill>
                    <a:srgbClr val="FF0000"/>
                  </a:solidFill>
                  <a:prstDash val="solid"/>
                </a:ln>
                <a:solidFill>
                  <a:srgbClr val="FF0000"/>
                </a:solidFill>
                <a:effectLst>
                  <a:outerShdw blurRad="63500" dir="3600000" algn="tl" rotWithShape="0">
                    <a:srgbClr val="000000">
                      <a:alpha val="70000"/>
                    </a:srgbClr>
                  </a:outerShdw>
                </a:effectLst>
              </a:rPr>
              <a:t>shampoo</a:t>
            </a:r>
            <a:endParaRPr lang="en-AU"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bottle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empty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early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2531806" y="1811594"/>
            <a:ext cx="1752600" cy="4401205"/>
          </a:xfrm>
          <a:prstGeom prst="rect">
            <a:avLst/>
          </a:prstGeom>
          <a:solidFill>
            <a:srgbClr val="595959">
              <a:alpha val="50196"/>
            </a:srgbClr>
          </a:solidFill>
        </p:spPr>
        <p:txBody>
          <a:bodyPr wrap="square">
            <a:spAutoFit/>
          </a:bodyPr>
          <a:lstStyle/>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needed</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a:p>
            <a:r>
              <a:rPr lang="en-US" sz="2800" dirty="0">
                <a:ln w="18415" cmpd="sng">
                  <a:solidFill>
                    <a:srgbClr val="FF0000"/>
                  </a:solidFill>
                  <a:prstDash val="solid"/>
                </a:ln>
                <a:solidFill>
                  <a:srgbClr val="FF0000"/>
                </a:solidFill>
                <a:effectLst>
                  <a:outerShdw blurRad="63500" dir="3600000" algn="tl" rotWithShape="0">
                    <a:srgbClr val="000000">
                      <a:alpha val="70000"/>
                    </a:srgbClr>
                  </a:outerShdw>
                </a:effectLst>
              </a:rPr>
              <a:t>hurry</a:t>
            </a:r>
            <a:endParaRPr lang="en-AU"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awful</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deny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classroom</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little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quickly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chocolate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breakfast</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stuffing</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p:txBody>
      </p:sp>
      <p:sp>
        <p:nvSpPr>
          <p:cNvPr id="6" name="Rectangle 5"/>
          <p:cNvSpPr/>
          <p:nvPr/>
        </p:nvSpPr>
        <p:spPr>
          <a:xfrm>
            <a:off x="7010400" y="1811594"/>
            <a:ext cx="1752600" cy="4401205"/>
          </a:xfrm>
          <a:prstGeom prst="rect">
            <a:avLst/>
          </a:prstGeom>
          <a:solidFill>
            <a:srgbClr val="595959">
              <a:alpha val="50196"/>
            </a:srgbClr>
          </a:solidFill>
        </p:spPr>
        <p:txBody>
          <a:bodyPr wrap="square">
            <a:spAutoFit/>
          </a:bodyPr>
          <a:lstStyle/>
          <a:p>
            <a:r>
              <a:rPr lang="en-US" sz="2800" dirty="0">
                <a:ln w="18415" cmpd="sng">
                  <a:solidFill>
                    <a:srgbClr val="FF0000"/>
                  </a:solidFill>
                  <a:prstDash val="solid"/>
                </a:ln>
                <a:solidFill>
                  <a:srgbClr val="FF0000"/>
                </a:solidFill>
                <a:effectLst>
                  <a:outerShdw blurRad="63500" dir="3600000" algn="tl" rotWithShape="0">
                    <a:srgbClr val="000000">
                      <a:alpha val="70000"/>
                    </a:srgbClr>
                  </a:outerShdw>
                </a:effectLst>
              </a:rPr>
              <a:t>alarm</a:t>
            </a:r>
            <a:endParaRPr lang="en-AU"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a:p>
            <a:r>
              <a:rPr lang="en-US" sz="2800" dirty="0">
                <a:ln w="18415" cmpd="sng">
                  <a:solidFill>
                    <a:srgbClr val="FF0000"/>
                  </a:solidFill>
                  <a:prstDash val="solid"/>
                </a:ln>
                <a:solidFill>
                  <a:srgbClr val="FF0000"/>
                </a:solidFill>
                <a:effectLst>
                  <a:outerShdw blurRad="63500" dir="3600000" algn="tl" rotWithShape="0">
                    <a:srgbClr val="000000">
                      <a:alpha val="70000"/>
                    </a:srgbClr>
                  </a:outerShdw>
                </a:effectLst>
              </a:rPr>
              <a:t>police</a:t>
            </a:r>
            <a:endParaRPr lang="en-AU"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arrived</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sitting</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office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having</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stressful</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morning</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only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o’clock</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4758812" y="1811594"/>
            <a:ext cx="1777181" cy="4401205"/>
          </a:xfrm>
          <a:prstGeom prst="rect">
            <a:avLst/>
          </a:prstGeom>
          <a:solidFill>
            <a:srgbClr val="595959">
              <a:alpha val="50196"/>
            </a:srgbClr>
          </a:solidFill>
        </p:spPr>
        <p:txBody>
          <a:bodyPr wrap="squar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backpack</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because</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many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0000"/>
                  </a:solidFill>
                  <a:prstDash val="solid"/>
                </a:ln>
                <a:solidFill>
                  <a:srgbClr val="FF0000"/>
                </a:solidFill>
                <a:effectLst>
                  <a:outerShdw blurRad="63500" dir="3600000" algn="tl" rotWithShape="0">
                    <a:srgbClr val="000000">
                      <a:alpha val="70000"/>
                    </a:srgbClr>
                  </a:outerShdw>
                </a:effectLst>
              </a:rPr>
              <a:t>carry</a:t>
            </a:r>
            <a:endParaRPr lang="en-AU" sz="28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Billy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always</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rely</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rushing</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startled</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en-US" sz="2800" dirty="0">
                <a:ln w="18415" cmpd="sng">
                  <a:solidFill>
                    <a:srgbClr val="92D050"/>
                  </a:solidFill>
                  <a:prstDash val="solid"/>
                </a:ln>
                <a:solidFill>
                  <a:srgbClr val="92D050"/>
                </a:solidFill>
                <a:effectLst>
                  <a:outerShdw blurRad="63500" dir="3600000" algn="tl" rotWithShape="0">
                    <a:srgbClr val="000000">
                      <a:alpha val="70000"/>
                    </a:srgbClr>
                  </a:outerShdw>
                </a:effectLst>
              </a:rPr>
              <a:t>buzzing</a:t>
            </a:r>
            <a:endParaRPr lang="en-AU" sz="2800" dirty="0">
              <a:ln w="18415" cmpd="sng">
                <a:solidFill>
                  <a:srgbClr val="92D050"/>
                </a:solidFill>
                <a:prstDash val="solid"/>
              </a:ln>
              <a:solidFill>
                <a:srgbClr val="92D050"/>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2066505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p>
            <a:r>
              <a:rPr lang="en-AU" sz="5400" b="1" dirty="0" smtClean="0">
                <a:ln w="24500" cmpd="dbl">
                  <a:solidFill>
                    <a:schemeClr val="tx2">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Word Stress that Changes</a:t>
            </a:r>
            <a:endParaRPr lang="en-AU" sz="5400" b="1" dirty="0">
              <a:ln w="24500" cmpd="dbl">
                <a:solidFill>
                  <a:schemeClr val="tx2">
                    <a:lumMod val="7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 y="1482987"/>
            <a:ext cx="9128760" cy="5375013"/>
          </a:xfrm>
          <a:prstGeom prst="rect">
            <a:avLst/>
          </a:prstGeom>
          <a:ln>
            <a:noFill/>
          </a:ln>
          <a:effectLst>
            <a:outerShdw blurRad="190500" algn="tl" rotWithShape="0">
              <a:srgbClr val="000000">
                <a:alpha val="70000"/>
              </a:srgbClr>
            </a:outerShdw>
          </a:effectLst>
        </p:spPr>
      </p:pic>
      <p:sp>
        <p:nvSpPr>
          <p:cNvPr id="5" name="TextBox 4"/>
          <p:cNvSpPr txBox="1"/>
          <p:nvPr/>
        </p:nvSpPr>
        <p:spPr>
          <a:xfrm>
            <a:off x="2594610" y="5410200"/>
            <a:ext cx="3970020" cy="1015663"/>
          </a:xfrm>
          <a:prstGeom prst="rect">
            <a:avLst/>
          </a:prstGeom>
          <a:noFill/>
        </p:spPr>
        <p:txBody>
          <a:bodyPr wrap="square" rtlCol="0">
            <a:sp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heteronyms</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4392112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76946" y="747234"/>
            <a:ext cx="5067054" cy="596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22</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228600" y="3048001"/>
            <a:ext cx="3848346" cy="3667126"/>
          </a:xfrm>
          <a:prstGeom prst="rect">
            <a:avLst/>
          </a:prstGeom>
        </p:spPr>
      </p:pic>
    </p:spTree>
    <p:extLst>
      <p:ext uri="{BB962C8B-B14F-4D97-AF65-F5344CB8AC3E}">
        <p14:creationId xmlns:p14="http://schemas.microsoft.com/office/powerpoint/2010/main" val="18167895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t>
            </a:r>
            <a:r>
              <a:rPr lang="en-AU" dirty="0" smtClean="0"/>
              <a:t>he desert - noun</a:t>
            </a:r>
            <a:endParaRPr lang="en-AU"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168"/>
          <a:stretch/>
        </p:blipFill>
        <p:spPr bwMode="auto">
          <a:xfrm>
            <a:off x="0" y="1533832"/>
            <a:ext cx="9144000" cy="532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819821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
            </a:r>
            <a:r>
              <a:rPr lang="en-AU" dirty="0" smtClean="0"/>
              <a:t>esert island - noun</a:t>
            </a:r>
            <a:endParaRPr lang="en-AU" dirty="0"/>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413" y="1504335"/>
            <a:ext cx="9109587" cy="535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730586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a:t>
            </a:r>
            <a:r>
              <a:rPr lang="en-AU" dirty="0" smtClean="0"/>
              <a:t>esert (leave) - verb</a:t>
            </a:r>
            <a:endParaRPr lang="en-AU" dirty="0"/>
          </a:p>
        </p:txBody>
      </p:sp>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123" y="1312605"/>
            <a:ext cx="9121877" cy="5545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754847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about dessert?</a:t>
            </a:r>
            <a:endParaRPr lang="en-AU"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0750" y="1828800"/>
            <a:ext cx="4762500" cy="47625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206830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smtClean="0"/>
              <a:t>Worksheet 2 - 1</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4181257355"/>
              </p:ext>
            </p:extLst>
          </p:nvPr>
        </p:nvGraphicFramePr>
        <p:xfrm>
          <a:off x="685800" y="1143000"/>
          <a:ext cx="8077200" cy="5468112"/>
        </p:xfrm>
        <a:graphic>
          <a:graphicData uri="http://schemas.openxmlformats.org/drawingml/2006/table">
            <a:tbl>
              <a:tblPr firstRow="1" firstCol="1" bandRow="1"/>
              <a:tblGrid>
                <a:gridCol w="4037944"/>
                <a:gridCol w="4039256"/>
              </a:tblGrid>
              <a:tr h="203835">
                <a:tc>
                  <a:txBody>
                    <a:bodyPr/>
                    <a:lstStyle/>
                    <a:p>
                      <a:pPr>
                        <a:lnSpc>
                          <a:spcPct val="115000"/>
                        </a:lnSpc>
                        <a:spcAft>
                          <a:spcPts val="0"/>
                        </a:spcAft>
                      </a:pPr>
                      <a:r>
                        <a:rPr lang="en-AU" sz="2400" b="1" u="sng" dirty="0">
                          <a:effectLst/>
                          <a:latin typeface="Calibri"/>
                          <a:ea typeface="Calibri"/>
                          <a:cs typeface="Kartika"/>
                        </a:rPr>
                        <a:t>Noun</a:t>
                      </a:r>
                      <a:endParaRPr lang="en-AU" sz="2400" u="sng" dirty="0">
                        <a:effectLst/>
                        <a:latin typeface="Calibri"/>
                        <a:ea typeface="Calibri"/>
                        <a:cs typeface="Kartika"/>
                      </a:endParaRPr>
                    </a:p>
                  </a:txBody>
                  <a:tcPr marL="68580" marR="68580" marT="0" marB="0" anchor="ctr">
                    <a:lnL>
                      <a:noFill/>
                    </a:lnL>
                    <a:lnR>
                      <a:noFill/>
                    </a:lnR>
                    <a:lnT>
                      <a:noFill/>
                    </a:lnT>
                    <a:lnB>
                      <a:noFill/>
                    </a:lnB>
                  </a:tcPr>
                </a:tc>
                <a:tc>
                  <a:txBody>
                    <a:bodyPr/>
                    <a:lstStyle/>
                    <a:p>
                      <a:pPr>
                        <a:lnSpc>
                          <a:spcPct val="115000"/>
                        </a:lnSpc>
                        <a:spcAft>
                          <a:spcPts val="0"/>
                        </a:spcAft>
                      </a:pPr>
                      <a:r>
                        <a:rPr lang="en-AU" sz="2400" b="1" u="sng" dirty="0">
                          <a:effectLst/>
                          <a:latin typeface="Calibri"/>
                          <a:ea typeface="Calibri"/>
                          <a:cs typeface="Kartika"/>
                        </a:rPr>
                        <a:t>Verb</a:t>
                      </a:r>
                      <a:endParaRPr lang="en-AU" sz="2400" u="sng" dirty="0">
                        <a:effectLst/>
                        <a:latin typeface="Calibri"/>
                        <a:ea typeface="Calibri"/>
                        <a:cs typeface="Kartika"/>
                      </a:endParaRP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Export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Export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Compound</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Compound</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Object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Object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dirty="0">
                          <a:effectLst/>
                          <a:latin typeface="Calibri"/>
                          <a:ea typeface="Calibri"/>
                          <a:cs typeface="Kartika"/>
                        </a:rPr>
                        <a:t>Address</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Address</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Combat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Combat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Insult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Insult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Decrease</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Decrease</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Conduct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Conduct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Protest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Protest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Permit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Permit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Transport</a:t>
                      </a:r>
                    </a:p>
                  </a:txBody>
                  <a:tcPr marL="68580" marR="68580" marT="0" marB="0" anchor="ctr">
                    <a:lnL>
                      <a:noFill/>
                    </a:lnL>
                    <a:lnR>
                      <a:noFill/>
                    </a:lnR>
                    <a:lnT>
                      <a:noFill/>
                    </a:lnT>
                    <a:lnB>
                      <a:noFill/>
                    </a:lnB>
                  </a:tcPr>
                </a:tc>
                <a:tc>
                  <a:txBody>
                    <a:bodyPr/>
                    <a:lstStyle/>
                    <a:p>
                      <a:pPr>
                        <a:lnSpc>
                          <a:spcPct val="115000"/>
                        </a:lnSpc>
                        <a:spcAft>
                          <a:spcPts val="0"/>
                        </a:spcAft>
                      </a:pPr>
                      <a:r>
                        <a:rPr lang="en-AU" sz="2400">
                          <a:effectLst/>
                          <a:latin typeface="Calibri"/>
                          <a:ea typeface="Calibri"/>
                          <a:cs typeface="Kartika"/>
                        </a:rPr>
                        <a:t>Transport</a:t>
                      </a:r>
                    </a:p>
                  </a:txBody>
                  <a:tcPr marL="68580" marR="68580" marT="0" marB="0" anchor="ctr">
                    <a:lnL>
                      <a:noFill/>
                    </a:lnL>
                    <a:lnR>
                      <a:noFill/>
                    </a:lnR>
                    <a:lnT>
                      <a:noFill/>
                    </a:lnT>
                    <a:lnB>
                      <a:noFill/>
                    </a:lnB>
                  </a:tcPr>
                </a:tc>
              </a:tr>
              <a:tr h="203835">
                <a:tc>
                  <a:txBody>
                    <a:bodyPr/>
                    <a:lstStyle/>
                    <a:p>
                      <a:pPr>
                        <a:lnSpc>
                          <a:spcPct val="115000"/>
                        </a:lnSpc>
                        <a:spcAft>
                          <a:spcPts val="0"/>
                        </a:spcAft>
                      </a:pPr>
                      <a:r>
                        <a:rPr lang="en-AU" sz="2400">
                          <a:effectLst/>
                          <a:latin typeface="Calibri"/>
                          <a:ea typeface="Calibri"/>
                          <a:cs typeface="Kartika"/>
                        </a:rPr>
                        <a:t>Desert</a:t>
                      </a:r>
                    </a:p>
                  </a:txBody>
                  <a:tcPr marL="68580" marR="68580" marT="0" marB="0" anchor="ctr">
                    <a:lnL>
                      <a:noFill/>
                    </a:lnL>
                    <a:lnR>
                      <a:noFill/>
                    </a:lnR>
                    <a:lnT>
                      <a:noFill/>
                    </a:lnT>
                    <a:lnB>
                      <a:noFill/>
                    </a:lnB>
                  </a:tcPr>
                </a:tc>
                <a:tc>
                  <a:txBody>
                    <a:bodyPr/>
                    <a:lstStyle/>
                    <a:p>
                      <a:pPr>
                        <a:lnSpc>
                          <a:spcPct val="115000"/>
                        </a:lnSpc>
                        <a:spcAft>
                          <a:spcPts val="0"/>
                        </a:spcAft>
                      </a:pPr>
                      <a:r>
                        <a:rPr lang="en-AU" sz="2400" dirty="0">
                          <a:effectLst/>
                          <a:latin typeface="Calibri"/>
                          <a:ea typeface="Calibri"/>
                          <a:cs typeface="Kartika"/>
                        </a:rPr>
                        <a:t>Desert</a:t>
                      </a:r>
                    </a:p>
                  </a:txBody>
                  <a:tcPr marL="68580" marR="68580" marT="0" marB="0" anchor="ctr">
                    <a:lnL>
                      <a:noFill/>
                    </a:lnL>
                    <a:lnR>
                      <a:noFill/>
                    </a:lnR>
                    <a:lnT>
                      <a:noFill/>
                    </a:lnT>
                    <a:lnB>
                      <a:noFill/>
                    </a:lnB>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901081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AU" dirty="0" smtClean="0"/>
              <a:t>Worksheet 2 - 2</a:t>
            </a:r>
            <a:endParaRPr lang="en-AU" dirty="0"/>
          </a:p>
        </p:txBody>
      </p:sp>
      <p:sp>
        <p:nvSpPr>
          <p:cNvPr id="5" name="Rectangle 4"/>
          <p:cNvSpPr/>
          <p:nvPr/>
        </p:nvSpPr>
        <p:spPr>
          <a:xfrm>
            <a:off x="909484" y="2057400"/>
            <a:ext cx="7239000" cy="3108543"/>
          </a:xfrm>
          <a:prstGeom prst="rect">
            <a:avLst/>
          </a:prstGeom>
        </p:spPr>
        <p:txBody>
          <a:bodyPr wrap="square">
            <a:spAutoFit/>
          </a:bodyPr>
          <a:lstStyle/>
          <a:p>
            <a:r>
              <a:rPr lang="en-AU" sz="2800" b="1" u="sng" dirty="0"/>
              <a:t>Noun</a:t>
            </a:r>
            <a:r>
              <a:rPr lang="en-AU" sz="2800" b="1" dirty="0"/>
              <a:t>	</a:t>
            </a:r>
            <a:r>
              <a:rPr lang="en-AU" sz="2800" b="1" dirty="0" smtClean="0"/>
              <a:t>		</a:t>
            </a:r>
            <a:r>
              <a:rPr lang="en-AU" sz="2800" b="1" u="sng" dirty="0" smtClean="0"/>
              <a:t>Adjective</a:t>
            </a:r>
            <a:r>
              <a:rPr lang="en-AU" sz="2800" b="1" dirty="0"/>
              <a:t>	</a:t>
            </a:r>
            <a:r>
              <a:rPr lang="en-AU" sz="2800" b="1" dirty="0" smtClean="0"/>
              <a:t>	</a:t>
            </a:r>
            <a:r>
              <a:rPr lang="en-AU" sz="2800" b="1" u="sng" dirty="0" smtClean="0"/>
              <a:t>Verb</a:t>
            </a:r>
            <a:endParaRPr lang="en-AU" sz="2800" b="1" u="sng" dirty="0"/>
          </a:p>
          <a:p>
            <a:pPr>
              <a:lnSpc>
                <a:spcPct val="150000"/>
              </a:lnSpc>
            </a:pPr>
            <a:r>
              <a:rPr lang="en-AU" sz="2800" dirty="0" smtClean="0"/>
              <a:t>Present</a:t>
            </a:r>
            <a:r>
              <a:rPr lang="en-AU" sz="2800" dirty="0"/>
              <a:t>	</a:t>
            </a:r>
            <a:r>
              <a:rPr lang="en-AU" sz="2800" dirty="0" smtClean="0"/>
              <a:t>	Present</a:t>
            </a:r>
            <a:r>
              <a:rPr lang="en-AU" sz="2800" dirty="0"/>
              <a:t>	</a:t>
            </a:r>
            <a:r>
              <a:rPr lang="en-AU" sz="2800" dirty="0" smtClean="0"/>
              <a:t>	Present</a:t>
            </a:r>
            <a:endParaRPr lang="en-AU" sz="2800" dirty="0"/>
          </a:p>
          <a:p>
            <a:pPr>
              <a:lnSpc>
                <a:spcPct val="150000"/>
              </a:lnSpc>
            </a:pPr>
            <a:r>
              <a:rPr lang="en-AU" sz="2800" dirty="0"/>
              <a:t>	</a:t>
            </a:r>
            <a:r>
              <a:rPr lang="en-AU" sz="2800" dirty="0" smtClean="0"/>
              <a:t>		Perfect</a:t>
            </a:r>
            <a:r>
              <a:rPr lang="en-AU" sz="2800" dirty="0"/>
              <a:t>	</a:t>
            </a:r>
            <a:r>
              <a:rPr lang="en-AU" sz="2800" dirty="0" smtClean="0"/>
              <a:t>	Perfect</a:t>
            </a:r>
            <a:endParaRPr lang="en-AU" sz="2800" dirty="0"/>
          </a:p>
          <a:p>
            <a:pPr>
              <a:lnSpc>
                <a:spcPct val="150000"/>
              </a:lnSpc>
            </a:pPr>
            <a:r>
              <a:rPr lang="en-AU" sz="2800" dirty="0"/>
              <a:t>	</a:t>
            </a:r>
            <a:r>
              <a:rPr lang="en-AU" sz="2800" dirty="0" smtClean="0"/>
              <a:t>		Frequent</a:t>
            </a:r>
            <a:r>
              <a:rPr lang="en-AU" sz="2800" dirty="0"/>
              <a:t>	</a:t>
            </a:r>
            <a:r>
              <a:rPr lang="en-AU" sz="2800" dirty="0" smtClean="0"/>
              <a:t>	Frequent</a:t>
            </a:r>
            <a:endParaRPr lang="en-AU" sz="2800" dirty="0"/>
          </a:p>
          <a:p>
            <a:pPr>
              <a:lnSpc>
                <a:spcPct val="150000"/>
              </a:lnSpc>
            </a:pPr>
            <a:r>
              <a:rPr lang="en-AU" sz="2800" dirty="0"/>
              <a:t>Content	</a:t>
            </a:r>
            <a:r>
              <a:rPr lang="en-AU" sz="2800" dirty="0" smtClean="0"/>
              <a:t>	Content</a:t>
            </a:r>
            <a:r>
              <a:rPr lang="en-AU" sz="2800" dirty="0"/>
              <a:t>	</a:t>
            </a:r>
            <a:r>
              <a:rPr lang="en-AU" sz="2800" dirty="0" smtClean="0"/>
              <a:t>	Content</a:t>
            </a:r>
            <a:endParaRPr lang="en-AU"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87096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29</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4" cstate="email">
            <a:extLst>
              <a:ext uri="{28A0092B-C50C-407E-A947-70E740481C1C}">
                <a14:useLocalDpi xmlns:a14="http://schemas.microsoft.com/office/drawing/2010/main"/>
              </a:ext>
            </a:extLst>
          </a:blip>
          <a:stretch>
            <a:fillRect/>
          </a:stretch>
        </p:blipFill>
        <p:spPr>
          <a:xfrm>
            <a:off x="220979" y="3429000"/>
            <a:ext cx="4187541" cy="3256467"/>
          </a:xfrm>
          <a:prstGeom prst="rect">
            <a:avLst/>
          </a:prstGeom>
        </p:spPr>
      </p:pic>
    </p:spTree>
    <p:extLst>
      <p:ext uri="{BB962C8B-B14F-4D97-AF65-F5344CB8AC3E}">
        <p14:creationId xmlns:p14="http://schemas.microsoft.com/office/powerpoint/2010/main" val="2648347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 for your icon!</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
        <p:nvSpPr>
          <p:cNvPr id="4" name="TextBox 3"/>
          <p:cNvSpPr txBox="1"/>
          <p:nvPr/>
        </p:nvSpPr>
        <p:spPr>
          <a:xfrm>
            <a:off x="3924300" y="2743200"/>
            <a:ext cx="1295400" cy="1569660"/>
          </a:xfrm>
          <a:prstGeom prst="rect">
            <a:avLst/>
          </a:prstGeom>
          <a:noFill/>
          <a:ln>
            <a:solidFill>
              <a:schemeClr val="tx1"/>
            </a:solidFill>
          </a:ln>
        </p:spPr>
        <p:txBody>
          <a:bodyPr wrap="square" rtlCol="0">
            <a:spAutoFit/>
          </a:bodyPr>
          <a:lstStyle/>
          <a:p>
            <a:pPr algn="ctr"/>
            <a:r>
              <a:rPr lang="en-AU" sz="9600" dirty="0" smtClean="0">
                <a:latin typeface="Wide Latin" pitchFamily="18" charset="0"/>
                <a:cs typeface="Aharoni" pitchFamily="2" charset="-79"/>
              </a:rPr>
              <a:t>?</a:t>
            </a:r>
            <a:endParaRPr lang="en-AU" sz="9600" dirty="0">
              <a:latin typeface="Wide Latin" pitchFamily="18" charset="0"/>
              <a:cs typeface="Aharoni" pitchFamily="2" charset="-79"/>
            </a:endParaRPr>
          </a:p>
        </p:txBody>
      </p:sp>
    </p:spTree>
    <p:extLst>
      <p:ext uri="{BB962C8B-B14F-4D97-AF65-F5344CB8AC3E}">
        <p14:creationId xmlns:p14="http://schemas.microsoft.com/office/powerpoint/2010/main" val="3615638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Rules for Longer Words:</a:t>
            </a:r>
            <a:endParaRPr lang="en-AU"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3" name="Picture 2" descr="elephant kid.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76825" y="1227546"/>
            <a:ext cx="4067175" cy="5630454"/>
          </a:xfrm>
          <a:prstGeom prst="rect">
            <a:avLst/>
          </a:prstGeom>
        </p:spPr>
      </p:pic>
      <p:sp>
        <p:nvSpPr>
          <p:cNvPr id="4" name="TextBox 3"/>
          <p:cNvSpPr txBox="1"/>
          <p:nvPr/>
        </p:nvSpPr>
        <p:spPr>
          <a:xfrm>
            <a:off x="228600" y="1676400"/>
            <a:ext cx="6881812" cy="584775"/>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Stress is </a:t>
            </a:r>
            <a:r>
              <a:rPr lang="en-AU" sz="32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attracted</a:t>
            </a:r>
            <a:r>
              <a:rPr lang="en-AU"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to certain syllables:</a:t>
            </a:r>
            <a:endParaRPr lang="en-AU"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5" name="TextBox 4"/>
          <p:cNvSpPr txBox="1"/>
          <p:nvPr/>
        </p:nvSpPr>
        <p:spPr>
          <a:xfrm>
            <a:off x="457200" y="3810000"/>
            <a:ext cx="8382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ic</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600200" y="5029200"/>
            <a:ext cx="1447800" cy="70788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3276600" y="5943600"/>
            <a:ext cx="1447800" cy="70788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xion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7"/>
          <p:cNvSpPr txBox="1"/>
          <p:nvPr/>
        </p:nvSpPr>
        <p:spPr>
          <a:xfrm>
            <a:off x="304800" y="2514600"/>
            <a:ext cx="4495800" cy="1077218"/>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AU" sz="3200" b="1" dirty="0" smtClean="0">
                <a:ln w="10541" cmpd="sng">
                  <a:solidFill>
                    <a:schemeClr val="accent1">
                      <a:shade val="88000"/>
                      <a:satMod val="110000"/>
                    </a:schemeClr>
                  </a:solidFill>
                  <a:prstDash val="solid"/>
                </a:ln>
                <a:solidFill>
                  <a:srgbClr val="C00000"/>
                </a:solidFill>
              </a:rPr>
              <a:t>The stress falls on the syllable just before ...</a:t>
            </a:r>
            <a:endParaRPr lang="en-AU" sz="3200" b="1" dirty="0">
              <a:ln w="10541" cmpd="sng">
                <a:solidFill>
                  <a:schemeClr val="accent1">
                    <a:shade val="88000"/>
                    <a:satMod val="110000"/>
                  </a:schemeClr>
                </a:solidFill>
                <a:prstDash val="solid"/>
              </a:ln>
              <a:solidFill>
                <a:srgbClr val="C00000"/>
              </a:solidFill>
            </a:endParaRPr>
          </a:p>
        </p:txBody>
      </p:sp>
      <p:sp>
        <p:nvSpPr>
          <p:cNvPr id="9" name="TextBox 8"/>
          <p:cNvSpPr txBox="1"/>
          <p:nvPr/>
        </p:nvSpPr>
        <p:spPr>
          <a:xfrm>
            <a:off x="533400" y="5943600"/>
            <a:ext cx="14478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3276600" y="4419600"/>
            <a:ext cx="144780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7782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3"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1+#ppt_w/2"/>
                                          </p:val>
                                        </p:tav>
                                        <p:tav tm="100000">
                                          <p:val>
                                            <p:strVal val="#ppt_x"/>
                                          </p:val>
                                        </p:tav>
                                      </p:tavLst>
                                    </p:anim>
                                    <p:anim calcmode="lin" valueType="num">
                                      <p:cBhvr additive="base">
                                        <p:cTn id="27" dur="500" fill="hold"/>
                                        <p:tgtEl>
                                          <p:spTgt spid="5"/>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2" presetClass="entr" presetSubtype="3"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2" presetClass="entr" presetSubtype="3"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childTnLst>
                          </p:cTn>
                        </p:par>
                        <p:par>
                          <p:cTn id="38" fill="hold">
                            <p:stCondLst>
                              <p:cond delay="3500"/>
                            </p:stCondLst>
                            <p:childTnLst>
                              <p:par>
                                <p:cTn id="39" presetID="2" presetClass="entr" presetSubtype="3"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2" presetClass="entr" presetSubtype="3"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1+#ppt_w/2"/>
                                          </p:val>
                                        </p:tav>
                                        <p:tav tm="100000">
                                          <p:val>
                                            <p:strVal val="#ppt_x"/>
                                          </p:val>
                                        </p:tav>
                                      </p:tavLst>
                                    </p:anim>
                                    <p:anim calcmode="lin" valueType="num">
                                      <p:cBhvr additive="base">
                                        <p:cTn id="4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P spid="7" grpId="0" animBg="1"/>
      <p:bldP spid="8" grpId="0"/>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4">
            <a:extLst>
              <a:ext uri="{28A0092B-C50C-407E-A947-70E740481C1C}">
                <a14:useLocalDpi xmlns:a14="http://schemas.microsoft.com/office/drawing/2010/main"/>
              </a:ext>
            </a:extLst>
          </a:blip>
          <a:stretch>
            <a:fillRect/>
          </a:stretch>
        </p:blipFill>
        <p:spPr>
          <a:xfrm>
            <a:off x="416526" y="3962400"/>
            <a:ext cx="4155474" cy="2560083"/>
          </a:xfrm>
          <a:prstGeom prst="rect">
            <a:avLst/>
          </a:prstGeom>
        </p:spPr>
      </p:pic>
    </p:spTree>
    <p:extLst>
      <p:ext uri="{BB962C8B-B14F-4D97-AF65-F5344CB8AC3E}">
        <p14:creationId xmlns:p14="http://schemas.microsoft.com/office/powerpoint/2010/main" val="565629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Can you say these correctly?</a:t>
            </a:r>
            <a:endParaRPr lang="en-AU" sz="48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38913" name="Rectangle 1"/>
          <p:cNvSpPr>
            <a:spLocks noChangeArrowheads="1"/>
          </p:cNvSpPr>
          <p:nvPr/>
        </p:nvSpPr>
        <p:spPr bwMode="auto">
          <a:xfrm>
            <a:off x="800100" y="1513603"/>
            <a:ext cx="7543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calculation			decision	</a:t>
            </a:r>
          </a:p>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reaction</a:t>
            </a:r>
            <a:r>
              <a:rPr lang="en-AU" sz="4000" dirty="0" smtClean="0">
                <a:latin typeface="Arial"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solution</a:t>
            </a:r>
            <a:r>
              <a:rPr lang="en-AU" sz="4000" dirty="0" smtClean="0">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distribution			</a:t>
            </a:r>
            <a:r>
              <a:rPr lang="en-AU" sz="4000" dirty="0" smtClean="0">
                <a:latin typeface="Arial" pitchFamily="34" charset="0"/>
                <a:ea typeface="Calibri" pitchFamily="34" charset="0"/>
                <a:cs typeface="Arial" pitchFamily="34" charset="0"/>
              </a:rPr>
              <a:t>delu</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relation				association</a:t>
            </a:r>
            <a:r>
              <a:rPr kumimoji="0" lang="en-AU" sz="4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operation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28055476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00100" y="1513603"/>
            <a:ext cx="75438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calculation			decision	</a:t>
            </a:r>
          </a:p>
          <a:p>
            <a:pPr marL="0" marR="0" lvl="0" indent="0" algn="l" defTabSz="914400" rtl="0" eaLnBrk="1" fontAlgn="base" latinLnBrk="0" hangingPunct="1">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reaction</a:t>
            </a:r>
            <a:r>
              <a:rPr lang="en-AU" sz="4000" dirty="0" smtClean="0">
                <a:latin typeface="Arial"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solution</a:t>
            </a:r>
            <a:r>
              <a:rPr lang="en-AU" sz="4000" dirty="0" smtClean="0">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distribution			</a:t>
            </a:r>
            <a:r>
              <a:rPr lang="en-AU" sz="4000" dirty="0" smtClean="0">
                <a:latin typeface="Arial" pitchFamily="34" charset="0"/>
                <a:ea typeface="Calibri" pitchFamily="34" charset="0"/>
                <a:cs typeface="Arial" pitchFamily="34" charset="0"/>
              </a:rPr>
              <a:t>delu</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relation				association</a:t>
            </a:r>
            <a:r>
              <a:rPr kumimoji="0" lang="en-AU" sz="4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AU" sz="4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operation</a:t>
            </a:r>
            <a:endParaRPr kumimoji="0" lang="en-AU"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Oval 4"/>
          <p:cNvSpPr/>
          <p:nvPr/>
        </p:nvSpPr>
        <p:spPr>
          <a:xfrm>
            <a:off x="1981200" y="17526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6019800" y="18288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p:cNvSpPr/>
          <p:nvPr/>
        </p:nvSpPr>
        <p:spPr>
          <a:xfrm>
            <a:off x="1295400" y="26670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5867400" y="27432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p:cNvSpPr/>
          <p:nvPr/>
        </p:nvSpPr>
        <p:spPr>
          <a:xfrm>
            <a:off x="5906729" y="36576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p:cNvSpPr/>
          <p:nvPr/>
        </p:nvSpPr>
        <p:spPr>
          <a:xfrm>
            <a:off x="1981200" y="35814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p:cNvSpPr/>
          <p:nvPr/>
        </p:nvSpPr>
        <p:spPr>
          <a:xfrm>
            <a:off x="1219200" y="44196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1676400" y="54864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p:cNvSpPr/>
          <p:nvPr/>
        </p:nvSpPr>
        <p:spPr>
          <a:xfrm>
            <a:off x="6705600" y="4495800"/>
            <a:ext cx="685800" cy="609600"/>
          </a:xfrm>
          <a:prstGeom prst="ellipse">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itle 1"/>
          <p:cNvSpPr>
            <a:spLocks noGrp="1"/>
          </p:cNvSpPr>
          <p:nvPr>
            <p:ph type="title"/>
          </p:nvPr>
        </p:nvSpPr>
        <p:spPr/>
        <p:txBody>
          <a:bodyPr>
            <a:noAutofit/>
          </a:bodyPr>
          <a:lstStyle/>
          <a:p>
            <a:r>
              <a:rPr lang="en-AU" sz="5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Stress before ‘-</a:t>
            </a:r>
            <a:r>
              <a:rPr lang="en-AU" sz="5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tion</a:t>
            </a:r>
            <a:r>
              <a:rPr lang="en-AU" sz="5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 ‘-</a:t>
            </a:r>
            <a:r>
              <a:rPr lang="en-AU" sz="54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sion</a:t>
            </a:r>
            <a:r>
              <a:rPr lang="en-AU" sz="54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rPr>
              <a:t>’</a:t>
            </a:r>
            <a:endParaRPr lang="en-AU" sz="54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59376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4" cstate="email">
            <a:extLst>
              <a:ext uri="{28A0092B-C50C-407E-A947-70E740481C1C}">
                <a14:useLocalDpi xmlns:a14="http://schemas.microsoft.com/office/drawing/2010/main"/>
              </a:ext>
            </a:extLst>
          </a:blip>
          <a:stretch>
            <a:fillRect/>
          </a:stretch>
        </p:blipFill>
        <p:spPr>
          <a:xfrm>
            <a:off x="152400" y="3200400"/>
            <a:ext cx="4256121" cy="3550683"/>
          </a:xfrm>
          <a:prstGeom prst="rect">
            <a:avLst/>
          </a:prstGeom>
        </p:spPr>
      </p:pic>
    </p:spTree>
    <p:extLst>
      <p:ext uri="{BB962C8B-B14F-4D97-AF65-F5344CB8AC3E}">
        <p14:creationId xmlns:p14="http://schemas.microsoft.com/office/powerpoint/2010/main" val="2498164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Can you say these correctly?</a:t>
            </a:r>
            <a:endParaRPr lang="en-A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1985" name="Rectangle 1"/>
          <p:cNvSpPr>
            <a:spLocks noChangeArrowheads="1"/>
          </p:cNvSpPr>
          <p:nvPr/>
        </p:nvSpPr>
        <p:spPr bwMode="auto">
          <a:xfrm>
            <a:off x="821608" y="1275132"/>
            <a:ext cx="75057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economic			terrific</a:t>
            </a:r>
            <a:endPar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strategic			logic</a:t>
            </a:r>
            <a:endPar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pathogenic		domestic</a:t>
            </a:r>
            <a:endPar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metabolic			statistic</a:t>
            </a:r>
            <a:endPar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7857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7" presetClass="entr" presetSubtype="4" fill="hold" grpId="0" nodeType="afterEffect">
                                  <p:stCondLst>
                                    <p:cond delay="0"/>
                                  </p:stCondLst>
                                  <p:childTnLst>
                                    <p:set>
                                      <p:cBhvr>
                                        <p:cTn id="11" dur="1" fill="hold">
                                          <p:stCondLst>
                                            <p:cond delay="0"/>
                                          </p:stCondLst>
                                        </p:cTn>
                                        <p:tgtEl>
                                          <p:spTgt spid="41985"/>
                                        </p:tgtEl>
                                        <p:attrNameLst>
                                          <p:attrName>style.visibility</p:attrName>
                                        </p:attrNameLst>
                                      </p:cBhvr>
                                      <p:to>
                                        <p:strVal val="visible"/>
                                      </p:to>
                                    </p:set>
                                    <p:anim calcmode="lin" valueType="num">
                                      <p:cBhvr additive="base">
                                        <p:cTn id="12" dur="3000" fill="hold"/>
                                        <p:tgtEl>
                                          <p:spTgt spid="41985"/>
                                        </p:tgtEl>
                                        <p:attrNameLst>
                                          <p:attrName>ppt_x</p:attrName>
                                        </p:attrNameLst>
                                      </p:cBhvr>
                                      <p:tavLst>
                                        <p:tav tm="0">
                                          <p:val>
                                            <p:strVal val="#ppt_x"/>
                                          </p:val>
                                        </p:tav>
                                        <p:tav tm="100000">
                                          <p:val>
                                            <p:strVal val="#ppt_x"/>
                                          </p:val>
                                        </p:tav>
                                      </p:tavLst>
                                    </p:anim>
                                    <p:anim calcmode="lin" valueType="num">
                                      <p:cBhvr additive="base">
                                        <p:cTn id="13" dur="3000" fill="hold"/>
                                        <p:tgtEl>
                                          <p:spTgt spid="419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198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Stress before ‘-</a:t>
            </a:r>
            <a:r>
              <a:rPr lang="en-AU" sz="48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ic</a:t>
            </a:r>
            <a:r>
              <a:rPr lang="en-AU"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en-AU" sz="4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41985" name="Rectangle 1"/>
          <p:cNvSpPr>
            <a:spLocks noChangeArrowheads="1"/>
          </p:cNvSpPr>
          <p:nvPr/>
        </p:nvSpPr>
        <p:spPr bwMode="auto">
          <a:xfrm>
            <a:off x="821608" y="1275132"/>
            <a:ext cx="75057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eco</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nom</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ter</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rif</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stra</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teg</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log</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patho</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gen</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do</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mest</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200000"/>
              </a:lnSpc>
              <a:spcBef>
                <a:spcPct val="0"/>
              </a:spcBef>
              <a:spcAft>
                <a:spcPct val="0"/>
              </a:spcAft>
              <a:buClrTx/>
              <a:buSzTx/>
              <a:buFontTx/>
              <a:buNone/>
              <a:tabLst/>
            </a:pP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meta</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bol</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r>
              <a:rPr kumimoji="0" lang="en-AU" sz="4000" i="0" u="none" strike="noStrike" normalizeH="0" baseline="0" dirty="0" smtClean="0">
                <a:ln w="18415" cmpd="sng">
                  <a:solidFill>
                    <a:srgbClr val="C00000"/>
                  </a:solidFill>
                  <a:prstDash val="solid"/>
                </a:ln>
                <a:solidFill>
                  <a:schemeClr val="accent6">
                    <a:lumMod val="75000"/>
                  </a:schemeClr>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			sta</a:t>
            </a:r>
            <a:r>
              <a:rPr kumimoji="0" lang="en-AU" sz="4000" b="1" i="0" u="none" strike="noStrike" normalizeH="0" baseline="0" dirty="0" smtClean="0">
                <a:ln w="18415" cmpd="sng">
                  <a:solidFill>
                    <a:srgbClr val="C00000"/>
                  </a:solidFill>
                  <a:prstDash val="solid"/>
                </a:ln>
                <a:solidFill>
                  <a:srgbClr val="FF00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tist</a:t>
            </a:r>
            <a:r>
              <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Verdana" pitchFamily="34" charset="0"/>
                <a:ea typeface="Calibri" pitchFamily="34" charset="0"/>
                <a:cs typeface="Arial" pitchFamily="34" charset="0"/>
              </a:rPr>
              <a:t>ic</a:t>
            </a:r>
            <a:endParaRPr kumimoji="0" lang="en-AU" sz="4000" i="0" u="none" strike="noStrike" normalizeH="0" baseline="0" dirty="0" smtClean="0">
              <a:ln w="18415" cmpd="sng">
                <a:solidFill>
                  <a:srgbClr val="C000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38116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Autofit/>
          </a:bodyPr>
          <a:lstStyle/>
          <a:p>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en-AU" sz="72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rd</a:t>
            </a:r>
            <a:r>
              <a:rPr lang="en-AU" sz="7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Last Rules</a:t>
            </a:r>
            <a:endParaRPr lang="en-AU" sz="7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78658" y="5715000"/>
            <a:ext cx="8986684" cy="830997"/>
          </a:xfrm>
          <a:prstGeom prst="rect">
            <a:avLst/>
          </a:prstGeom>
          <a:solidFill>
            <a:srgbClr val="953735">
              <a:alpha val="50196"/>
            </a:srgbClr>
          </a:solidFill>
        </p:spPr>
        <p:txBody>
          <a:bodyPr wrap="square" rtlCol="0">
            <a:spAutoFit/>
          </a:bodyPr>
          <a:lstStyle/>
          <a:p>
            <a:r>
              <a:rPr lang="en-A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Stress falls on the 3</a:t>
            </a:r>
            <a:r>
              <a:rPr lang="en-AU" sz="480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rd</a:t>
            </a:r>
            <a:r>
              <a:rPr lang="en-A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last syllable …</a:t>
            </a:r>
            <a:endParaRPr lang="en-A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7678994" y="1524000"/>
            <a:ext cx="779206" cy="523220"/>
          </a:xfrm>
          <a:prstGeom prst="rect">
            <a:avLst/>
          </a:prstGeom>
          <a:noFill/>
        </p:spPr>
        <p:txBody>
          <a:bodyPr wrap="square" rtlCol="0">
            <a:spAutoFit/>
          </a:bodyPr>
          <a:lstStyle/>
          <a:p>
            <a:r>
              <a:rPr lang="en-AU" sz="2800" dirty="0" smtClean="0">
                <a:ln w="18415" cmpd="sng">
                  <a:solidFill>
                    <a:srgbClr val="FFFFFF"/>
                  </a:solidFill>
                  <a:prstDash val="solid"/>
                </a:ln>
                <a:solidFill>
                  <a:schemeClr val="tx2">
                    <a:lumMod val="60000"/>
                    <a:lumOff val="40000"/>
                  </a:schemeClr>
                </a:solidFill>
                <a:effectLst>
                  <a:outerShdw blurRad="63500" dir="3600000" algn="tl" rotWithShape="0">
                    <a:srgbClr val="000000">
                      <a:alpha val="70000"/>
                    </a:srgbClr>
                  </a:outerShdw>
                </a:effectLst>
              </a:rPr>
              <a:t>last</a:t>
            </a:r>
            <a:endParaRPr lang="en-AU" sz="2800" dirty="0">
              <a:ln w="18415" cmpd="sng">
                <a:solidFill>
                  <a:srgbClr val="FFFFFF"/>
                </a:solidFill>
                <a:prstDash val="solid"/>
              </a:ln>
              <a:solidFill>
                <a:schemeClr val="tx2">
                  <a:lumMod val="60000"/>
                  <a:lumOff val="40000"/>
                </a:schemeClr>
              </a:solidFill>
              <a:effectLst>
                <a:outerShdw blurRad="63500" dir="3600000" algn="tl" rotWithShape="0">
                  <a:srgbClr val="000000">
                    <a:alpha val="70000"/>
                  </a:srgbClr>
                </a:outerShdw>
              </a:effectLst>
            </a:endParaRPr>
          </a:p>
        </p:txBody>
      </p:sp>
      <p:sp>
        <p:nvSpPr>
          <p:cNvPr id="6" name="TextBox 5"/>
          <p:cNvSpPr txBox="1"/>
          <p:nvPr/>
        </p:nvSpPr>
        <p:spPr>
          <a:xfrm>
            <a:off x="4953000" y="1708666"/>
            <a:ext cx="1295400" cy="523220"/>
          </a:xfrm>
          <a:prstGeom prst="rect">
            <a:avLst/>
          </a:prstGeom>
          <a:noFill/>
        </p:spPr>
        <p:txBody>
          <a:bodyPr wrap="square" rtlCol="0">
            <a:spAutoFit/>
          </a:bodyPr>
          <a:lstStyle/>
          <a:p>
            <a:r>
              <a:rPr lang="en-AU"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3</a:t>
            </a:r>
            <a:r>
              <a:rPr lang="en-AU" sz="2800" baseline="300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rd</a:t>
            </a:r>
            <a:r>
              <a:rPr lang="en-AU" sz="2800"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 last</a:t>
            </a:r>
            <a:endParaRPr lang="en-AU" sz="2800" dirty="0">
              <a:ln w="18415" cmpd="sng">
                <a:solidFill>
                  <a:srgbClr val="FFFFFF"/>
                </a:solidFill>
                <a:prstDash val="solid"/>
              </a:ln>
              <a:solidFill>
                <a:srgbClr val="FF0000"/>
              </a:solidFill>
              <a:effectLst>
                <a:outerShdw blurRad="63500" dir="3600000" algn="tl" rotWithShape="0">
                  <a:srgbClr val="000000">
                    <a:alpha val="70000"/>
                  </a:srgbClr>
                </a:outerShdw>
              </a:effectLst>
            </a:endParaRPr>
          </a:p>
        </p:txBody>
      </p:sp>
      <p:sp>
        <p:nvSpPr>
          <p:cNvPr id="7" name="TextBox 6"/>
          <p:cNvSpPr txBox="1"/>
          <p:nvPr/>
        </p:nvSpPr>
        <p:spPr>
          <a:xfrm>
            <a:off x="6400800" y="2019401"/>
            <a:ext cx="1278194" cy="523220"/>
          </a:xfrm>
          <a:prstGeom prst="rect">
            <a:avLst/>
          </a:prstGeom>
          <a:noFill/>
        </p:spPr>
        <p:txBody>
          <a:bodyPr wrap="square" rtlCol="0">
            <a:spAutoFit/>
          </a:bodyPr>
          <a:lstStyle/>
          <a:p>
            <a:r>
              <a:rPr lang="en-AU" sz="2800" dirty="0" smtClean="0">
                <a:ln w="18415" cmpd="sng">
                  <a:solidFill>
                    <a:srgbClr val="FFFFFF"/>
                  </a:solidFill>
                  <a:prstDash val="solid"/>
                </a:ln>
                <a:solidFill>
                  <a:srgbClr val="92D050"/>
                </a:solidFill>
                <a:effectLst>
                  <a:outerShdw blurRad="63500" dir="3600000" algn="tl" rotWithShape="0">
                    <a:srgbClr val="000000">
                      <a:alpha val="70000"/>
                    </a:srgbClr>
                  </a:outerShdw>
                </a:effectLst>
              </a:rPr>
              <a:t>2</a:t>
            </a:r>
            <a:r>
              <a:rPr lang="en-AU" sz="2800" baseline="30000" dirty="0" smtClean="0">
                <a:ln w="18415" cmpd="sng">
                  <a:solidFill>
                    <a:srgbClr val="FFFFFF"/>
                  </a:solidFill>
                  <a:prstDash val="solid"/>
                </a:ln>
                <a:solidFill>
                  <a:srgbClr val="92D050"/>
                </a:solidFill>
                <a:effectLst>
                  <a:outerShdw blurRad="63500" dir="3600000" algn="tl" rotWithShape="0">
                    <a:srgbClr val="000000">
                      <a:alpha val="70000"/>
                    </a:srgbClr>
                  </a:outerShdw>
                </a:effectLst>
              </a:rPr>
              <a:t>nd</a:t>
            </a:r>
            <a:r>
              <a:rPr lang="en-AU" sz="2800" dirty="0" smtClean="0">
                <a:ln w="18415" cmpd="sng">
                  <a:solidFill>
                    <a:srgbClr val="FFFFFF"/>
                  </a:solidFill>
                  <a:prstDash val="solid"/>
                </a:ln>
                <a:solidFill>
                  <a:srgbClr val="92D050"/>
                </a:solidFill>
                <a:effectLst>
                  <a:outerShdw blurRad="63500" dir="3600000" algn="tl" rotWithShape="0">
                    <a:srgbClr val="000000">
                      <a:alpha val="70000"/>
                    </a:srgbClr>
                  </a:outerShdw>
                </a:effectLst>
              </a:rPr>
              <a:t> last</a:t>
            </a:r>
            <a:endParaRPr lang="en-AU" sz="2800" dirty="0">
              <a:ln w="18415" cmpd="sng">
                <a:solidFill>
                  <a:srgbClr val="FFFFFF"/>
                </a:solidFill>
                <a:prstDash val="solid"/>
              </a:ln>
              <a:solidFill>
                <a:srgbClr val="92D050"/>
              </a:solidFill>
              <a:effectLst>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280050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1+#ppt_w/2"/>
                                          </p:val>
                                        </p:tav>
                                        <p:tav tm="100000">
                                          <p:val>
                                            <p:strVal val="#ppt_x"/>
                                          </p:val>
                                        </p:tav>
                                      </p:tavLst>
                                    </p:anim>
                                    <p:anim calcmode="lin" valueType="num">
                                      <p:cBhvr additive="base">
                                        <p:cTn id="8" dur="1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AU" dirty="0" smtClean="0"/>
              <a:t>1. Words ending in consonant + y</a:t>
            </a:r>
            <a:endParaRPr lang="en-AU"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363449"/>
            <a:ext cx="9144000" cy="5494551"/>
          </a:xfrm>
          <a:prstGeom prst="rect">
            <a:avLst/>
          </a:prstGeom>
        </p:spPr>
      </p:pic>
      <p:sp>
        <p:nvSpPr>
          <p:cNvPr id="4" name="TextBox 3"/>
          <p:cNvSpPr txBox="1"/>
          <p:nvPr/>
        </p:nvSpPr>
        <p:spPr>
          <a:xfrm>
            <a:off x="914400" y="4953000"/>
            <a:ext cx="3886200" cy="1015663"/>
          </a:xfrm>
          <a:prstGeom prst="rect">
            <a:avLst/>
          </a:prstGeom>
          <a:noFill/>
        </p:spPr>
        <p:txBody>
          <a:bodyPr wrap="square" rtlCol="0">
            <a:spAutoFit/>
          </a:bodyPr>
          <a:lstStyle/>
          <a:p>
            <a:r>
              <a:rPr lang="en-AU"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tranquility</a:t>
            </a:r>
            <a:endParaRPr lang="en-AU"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5" name="TextBox 4"/>
          <p:cNvSpPr txBox="1"/>
          <p:nvPr/>
        </p:nvSpPr>
        <p:spPr>
          <a:xfrm>
            <a:off x="6934200" y="840229"/>
            <a:ext cx="2209800" cy="523220"/>
          </a:xfrm>
          <a:prstGeom prst="rect">
            <a:avLst/>
          </a:prstGeom>
          <a:noFill/>
        </p:spPr>
        <p:txBody>
          <a:bodyPr wrap="square" rtlCol="0">
            <a:spAutoFit/>
          </a:bodyPr>
          <a:lstStyle/>
          <a:p>
            <a:pPr algn="ctr"/>
            <a:r>
              <a:rPr lang="en-AU" sz="2800" dirty="0" smtClean="0"/>
              <a:t>but not ‘-</a:t>
            </a:r>
            <a:r>
              <a:rPr lang="en-AU" sz="2800" dirty="0" err="1" smtClean="0"/>
              <a:t>ly</a:t>
            </a:r>
            <a:r>
              <a:rPr lang="en-AU" sz="2800" dirty="0" smtClean="0"/>
              <a:t>’</a:t>
            </a:r>
            <a:endParaRPr lang="en-AU" sz="28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11509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34" presetClass="emph" presetSubtype="0" repeatCount="indefinite" fill="hold" nodeType="afterEffect">
                                  <p:stCondLst>
                                    <p:cond delay="500"/>
                                  </p:stCondLst>
                                  <p:iterate type="lt">
                                    <p:tmPct val="10000"/>
                                  </p:iterate>
                                  <p:childTnLst>
                                    <p:animMotion origin="layout" path="M 0.0 0.0 L 0.0 -0.07213" pathEditMode="relative" ptsTypes="">
                                      <p:cBhvr>
                                        <p:cTn id="11" dur="1000" accel="50000" decel="50000" autoRev="1" fill="hold">
                                          <p:stCondLst>
                                            <p:cond delay="0"/>
                                          </p:stCondLst>
                                        </p:cTn>
                                        <p:tgtEl>
                                          <p:spTgt spid="4">
                                            <p:txEl>
                                              <p:pRg st="0" end="0"/>
                                            </p:txEl>
                                          </p:spTgt>
                                        </p:tgtEl>
                                        <p:attrNameLst>
                                          <p:attrName>ppt_x</p:attrName>
                                          <p:attrName>ppt_y</p:attrName>
                                        </p:attrNameLst>
                                      </p:cBhvr>
                                    </p:animMotion>
                                    <p:animRot by="1500000">
                                      <p:cBhvr>
                                        <p:cTn id="12" dur="500" fill="hold">
                                          <p:stCondLst>
                                            <p:cond delay="0"/>
                                          </p:stCondLst>
                                        </p:cTn>
                                        <p:tgtEl>
                                          <p:spTgt spid="4">
                                            <p:txEl>
                                              <p:pRg st="0" end="0"/>
                                            </p:txEl>
                                          </p:spTgt>
                                        </p:tgtEl>
                                        <p:attrNameLst>
                                          <p:attrName>r</p:attrName>
                                        </p:attrNameLst>
                                      </p:cBhvr>
                                    </p:animRot>
                                    <p:animRot by="-1500000">
                                      <p:cBhvr>
                                        <p:cTn id="13" dur="500" fill="hold">
                                          <p:stCondLst>
                                            <p:cond delay="500"/>
                                          </p:stCondLst>
                                        </p:cTn>
                                        <p:tgtEl>
                                          <p:spTgt spid="4">
                                            <p:txEl>
                                              <p:pRg st="0" end="0"/>
                                            </p:txEl>
                                          </p:spTgt>
                                        </p:tgtEl>
                                        <p:attrNameLst>
                                          <p:attrName>r</p:attrName>
                                        </p:attrNameLst>
                                      </p:cBhvr>
                                    </p:animRot>
                                    <p:animRot by="-1500000">
                                      <p:cBhvr>
                                        <p:cTn id="14" dur="500" fill="hold">
                                          <p:stCondLst>
                                            <p:cond delay="1000"/>
                                          </p:stCondLst>
                                        </p:cTn>
                                        <p:tgtEl>
                                          <p:spTgt spid="4">
                                            <p:txEl>
                                              <p:pRg st="0" end="0"/>
                                            </p:txEl>
                                          </p:spTgt>
                                        </p:tgtEl>
                                        <p:attrNameLst>
                                          <p:attrName>r</p:attrName>
                                        </p:attrNameLst>
                                      </p:cBhvr>
                                    </p:animRot>
                                    <p:animRot by="1500000">
                                      <p:cBhvr>
                                        <p:cTn id="15" dur="500" fill="hold">
                                          <p:stCondLst>
                                            <p:cond delay="15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39</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65121" y="2971800"/>
            <a:ext cx="4343400" cy="3482340"/>
          </a:xfrm>
          <a:prstGeom prst="rect">
            <a:avLst/>
          </a:prstGeom>
        </p:spPr>
      </p:pic>
    </p:spTree>
    <p:extLst>
      <p:ext uri="{BB962C8B-B14F-4D97-AF65-F5344CB8AC3E}">
        <p14:creationId xmlns:p14="http://schemas.microsoft.com/office/powerpoint/2010/main" val="1995621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a:ext>
            </a:extLst>
          </a:blip>
          <a:stretch>
            <a:fillRect/>
          </a:stretch>
        </p:blipFill>
        <p:spPr>
          <a:xfrm>
            <a:off x="145026" y="3581400"/>
            <a:ext cx="3931920" cy="27432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76946" y="747234"/>
            <a:ext cx="5067054" cy="5967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spTree>
    <p:extLst>
      <p:ext uri="{BB962C8B-B14F-4D97-AF65-F5344CB8AC3E}">
        <p14:creationId xmlns:p14="http://schemas.microsoft.com/office/powerpoint/2010/main" val="777267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29000">
              <a:schemeClr val="accent6">
                <a:lumMod val="60000"/>
                <a:lumOff val="40000"/>
              </a:schemeClr>
            </a:gs>
            <a:gs pos="65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sp>
        <p:nvSpPr>
          <p:cNvPr id="3" name="TextBox 2"/>
          <p:cNvSpPr txBox="1"/>
          <p:nvPr/>
        </p:nvSpPr>
        <p:spPr>
          <a:xfrm>
            <a:off x="990600" y="1371600"/>
            <a:ext cx="7086600" cy="4801314"/>
          </a:xfrm>
          <a:prstGeom prst="rect">
            <a:avLst/>
          </a:prstGeom>
          <a:noFill/>
        </p:spPr>
        <p:txBody>
          <a:bodyPr wrap="square" rtlCol="0">
            <a:spAutoFit/>
          </a:bodyPr>
          <a:lstStyle/>
          <a:p>
            <a:endParaRPr lang="en-AU" sz="3200" dirty="0" smtClean="0"/>
          </a:p>
          <a:p>
            <a:r>
              <a:rPr lang="en-AU" sz="3200" dirty="0" smtClean="0"/>
              <a:t>biology			quality</a:t>
            </a:r>
          </a:p>
          <a:p>
            <a:r>
              <a:rPr lang="en-AU" sz="3200" dirty="0" smtClean="0"/>
              <a:t>policy			democracy</a:t>
            </a:r>
          </a:p>
          <a:p>
            <a:r>
              <a:rPr lang="en-AU" sz="3200" dirty="0" smtClean="0"/>
              <a:t>geography			atrophy</a:t>
            </a:r>
          </a:p>
          <a:p>
            <a:r>
              <a:rPr lang="en-AU" sz="3200" dirty="0" smtClean="0"/>
              <a:t>university			choreography</a:t>
            </a:r>
          </a:p>
          <a:p>
            <a:r>
              <a:rPr lang="en-AU" sz="3200" dirty="0" smtClean="0"/>
              <a:t>photography		archaeology</a:t>
            </a:r>
          </a:p>
          <a:p>
            <a:r>
              <a:rPr lang="en-AU" sz="3200" dirty="0" smtClean="0"/>
              <a:t>society			equality</a:t>
            </a:r>
          </a:p>
          <a:p>
            <a:r>
              <a:rPr lang="en-AU" sz="3200" dirty="0" smtClean="0"/>
              <a:t>technology		allergy</a:t>
            </a:r>
          </a:p>
          <a:p>
            <a:r>
              <a:rPr lang="en-AU" sz="3200" dirty="0" smtClean="0"/>
              <a:t>electricity			clarify</a:t>
            </a:r>
          </a:p>
          <a:p>
            <a:endParaRPr lang="en-AU"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12326282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 Words ending in ‘-ise’ / ‘-ize’</a:t>
            </a:r>
            <a:endParaRPr lang="en-AU"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664" y="1371600"/>
            <a:ext cx="912433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6400" y="3657600"/>
            <a:ext cx="5791200" cy="1200329"/>
          </a:xfrm>
          <a:prstGeom prst="rect">
            <a:avLst/>
          </a:prstGeom>
          <a:solidFill>
            <a:srgbClr val="EEECE1">
              <a:alpha val="60000"/>
            </a:srgbClr>
          </a:solidFill>
        </p:spPr>
        <p:txBody>
          <a:bodyPr wrap="square" rtlCol="0">
            <a:spAutoFit/>
          </a:bodyPr>
          <a:lstStyle/>
          <a:p>
            <a:pPr algn="ctr"/>
            <a:r>
              <a:rPr lang="en-AU" sz="7200" dirty="0" smtClean="0">
                <a:latin typeface="Aharoni" pitchFamily="2" charset="-79"/>
                <a:cs typeface="Aharoni" pitchFamily="2" charset="-79"/>
              </a:rPr>
              <a:t>organise</a:t>
            </a:r>
            <a:endParaRPr lang="en-AU" sz="72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2014854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42</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4" cstate="email">
            <a:extLst>
              <a:ext uri="{28A0092B-C50C-407E-A947-70E740481C1C}">
                <a14:useLocalDpi xmlns:a14="http://schemas.microsoft.com/office/drawing/2010/main"/>
              </a:ext>
            </a:extLst>
          </a:blip>
          <a:stretch>
            <a:fillRect/>
          </a:stretch>
        </p:blipFill>
        <p:spPr>
          <a:xfrm>
            <a:off x="377190" y="3124200"/>
            <a:ext cx="4194810" cy="3398520"/>
          </a:xfrm>
          <a:prstGeom prst="rect">
            <a:avLst/>
          </a:prstGeom>
        </p:spPr>
      </p:pic>
    </p:spTree>
    <p:extLst>
      <p:ext uri="{BB962C8B-B14F-4D97-AF65-F5344CB8AC3E}">
        <p14:creationId xmlns:p14="http://schemas.microsoft.com/office/powerpoint/2010/main" val="40727183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82500">
              <a:srgbClr val="D2DDF1"/>
            </a:gs>
            <a:gs pos="91338">
              <a:srgbClr val="DAE3F3"/>
            </a:gs>
            <a:gs pos="31000">
              <a:srgbClr val="92D050"/>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sp>
        <p:nvSpPr>
          <p:cNvPr id="4" name="Rectangle 3"/>
          <p:cNvSpPr/>
          <p:nvPr/>
        </p:nvSpPr>
        <p:spPr>
          <a:xfrm>
            <a:off x="533400" y="1371599"/>
            <a:ext cx="8229600" cy="5142305"/>
          </a:xfrm>
          <a:prstGeom prst="rect">
            <a:avLst/>
          </a:prstGeom>
        </p:spPr>
        <p:txBody>
          <a:bodyPr wrap="square">
            <a:spAutoFit/>
          </a:bodyPr>
          <a:lstStyle/>
          <a:p>
            <a:pPr>
              <a:lnSpc>
                <a:spcPct val="200000"/>
              </a:lnSpc>
            </a:pPr>
            <a:r>
              <a:rPr lang="en-AU" sz="2800" dirty="0"/>
              <a:t>accessorise	acclimatise	 idolise 	advertise</a:t>
            </a:r>
          </a:p>
          <a:p>
            <a:pPr>
              <a:lnSpc>
                <a:spcPct val="200000"/>
              </a:lnSpc>
            </a:pPr>
            <a:r>
              <a:rPr lang="en-AU" sz="2800" dirty="0"/>
              <a:t>agonise	anesthetise	anodise	antagonise</a:t>
            </a:r>
          </a:p>
          <a:p>
            <a:pPr>
              <a:lnSpc>
                <a:spcPct val="200000"/>
              </a:lnSpc>
            </a:pPr>
            <a:r>
              <a:rPr lang="en-AU" sz="2800" dirty="0"/>
              <a:t>apologise	brutalise	 legalise 	computerise</a:t>
            </a:r>
          </a:p>
          <a:p>
            <a:pPr>
              <a:lnSpc>
                <a:spcPct val="200000"/>
              </a:lnSpc>
            </a:pPr>
            <a:r>
              <a:rPr lang="en-AU" sz="2800" dirty="0"/>
              <a:t>magnetise	 globalise 	mobilise	traumatise</a:t>
            </a:r>
          </a:p>
          <a:p>
            <a:pPr>
              <a:lnSpc>
                <a:spcPct val="200000"/>
              </a:lnSpc>
            </a:pPr>
            <a:r>
              <a:rPr lang="en-AU" sz="2800" dirty="0"/>
              <a:t>organise	</a:t>
            </a:r>
            <a:r>
              <a:rPr lang="en-AU" sz="2800" dirty="0" smtClean="0"/>
              <a:t>dramatize</a:t>
            </a:r>
            <a:r>
              <a:rPr lang="en-AU" sz="2800" dirty="0"/>
              <a:t>	emphasise	energise</a:t>
            </a:r>
          </a:p>
          <a:p>
            <a:pPr>
              <a:lnSpc>
                <a:spcPct val="200000"/>
              </a:lnSpc>
            </a:pPr>
            <a:r>
              <a:rPr lang="en-AU" sz="2800" dirty="0"/>
              <a:t>epitomise	fantasise	fertilise	finalise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317890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 Words ending in ‘-ate’</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44</a:t>
            </a:fld>
            <a:endParaRPr lang="en-US"/>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19200" y="1445341"/>
            <a:ext cx="6705600" cy="507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09900" y="1616144"/>
            <a:ext cx="3124200" cy="769441"/>
          </a:xfrm>
          <a:prstGeom prst="rect">
            <a:avLst/>
          </a:prstGeom>
          <a:noFill/>
        </p:spPr>
        <p:txBody>
          <a:bodyPr wrap="square" rtlCol="0">
            <a:spAutoFit/>
          </a:bodyPr>
          <a:lstStyle/>
          <a:p>
            <a:pPr algn="ctr"/>
            <a:r>
              <a:rPr lang="en-A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concentrate</a:t>
            </a:r>
            <a:endParaRPr lang="en-A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3021826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normAutofit/>
          </a:bodyPr>
          <a:lstStyle/>
          <a:p>
            <a:r>
              <a:rPr lang="en-AU" sz="4800" b="1" dirty="0" smtClean="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rPr>
              <a:t>Some –ate examples</a:t>
            </a:r>
            <a:endParaRPr lang="en-AU" sz="4800" b="1" dirty="0">
              <a:ln w="24500" cmpd="dbl">
                <a:solidFill>
                  <a:schemeClr val="accent2">
                    <a:shade val="85000"/>
                    <a:satMod val="155000"/>
                  </a:schemeClr>
                </a:solidFill>
                <a:prstDash val="solid"/>
                <a:miter lim="800000"/>
              </a:ln>
              <a:solidFill>
                <a:srgbClr val="0070C0"/>
              </a:solidFill>
              <a:effectLst>
                <a:outerShdw blurRad="38100" dist="38100" dir="7020000" algn="tl">
                  <a:srgbClr val="000000">
                    <a:alpha val="35000"/>
                  </a:srgbClr>
                </a:outerShdw>
              </a:effectLst>
            </a:endParaRPr>
          </a:p>
        </p:txBody>
      </p:sp>
      <p:sp>
        <p:nvSpPr>
          <p:cNvPr id="3" name="TextBox 2"/>
          <p:cNvSpPr txBox="1"/>
          <p:nvPr/>
        </p:nvSpPr>
        <p:spPr>
          <a:xfrm>
            <a:off x="685800" y="1828800"/>
            <a:ext cx="7696200" cy="3970318"/>
          </a:xfrm>
          <a:prstGeom prst="rect">
            <a:avLst/>
          </a:prstGeom>
          <a:solidFill>
            <a:schemeClr val="bg1"/>
          </a:solidFill>
        </p:spPr>
        <p:txBody>
          <a:bodyPr wrap="square" rtlCol="0">
            <a:spAutoFit/>
          </a:bodyPr>
          <a:lstStyle/>
          <a:p>
            <a:pPr>
              <a:lnSpc>
                <a:spcPct val="150000"/>
              </a:lnSpc>
            </a:pPr>
            <a:r>
              <a:rPr lang="en-AU" sz="2400" dirty="0" smtClean="0"/>
              <a:t>generate		certificate		passionate</a:t>
            </a:r>
          </a:p>
          <a:p>
            <a:pPr>
              <a:lnSpc>
                <a:spcPct val="150000"/>
              </a:lnSpc>
            </a:pPr>
            <a:r>
              <a:rPr lang="en-AU" sz="2400" dirty="0" smtClean="0"/>
              <a:t>graduate		advocate		separate</a:t>
            </a:r>
          </a:p>
          <a:p>
            <a:pPr>
              <a:lnSpc>
                <a:spcPct val="150000"/>
              </a:lnSpc>
            </a:pPr>
            <a:r>
              <a:rPr lang="en-AU" sz="2400" dirty="0" smtClean="0"/>
              <a:t>appropriate		estimate		associate</a:t>
            </a:r>
          </a:p>
          <a:p>
            <a:pPr>
              <a:lnSpc>
                <a:spcPct val="150000"/>
              </a:lnSpc>
            </a:pPr>
            <a:r>
              <a:rPr lang="en-AU" sz="2400" dirty="0" smtClean="0"/>
              <a:t>concentrate		illustrate		participate</a:t>
            </a:r>
          </a:p>
          <a:p>
            <a:pPr>
              <a:lnSpc>
                <a:spcPct val="150000"/>
              </a:lnSpc>
            </a:pPr>
            <a:r>
              <a:rPr lang="en-AU" sz="2400" dirty="0" smtClean="0"/>
              <a:t>immediate		corporate		chocolate</a:t>
            </a:r>
          </a:p>
          <a:p>
            <a:pPr>
              <a:lnSpc>
                <a:spcPct val="150000"/>
              </a:lnSpc>
            </a:pPr>
            <a:r>
              <a:rPr lang="en-AU" sz="2400" dirty="0" smtClean="0"/>
              <a:t>negotiate		communicate		accommodate</a:t>
            </a:r>
          </a:p>
          <a:p>
            <a:pPr>
              <a:lnSpc>
                <a:spcPct val="150000"/>
              </a:lnSpc>
            </a:pPr>
            <a:r>
              <a:rPr lang="en-AU" sz="2400" dirty="0" smtClean="0"/>
              <a:t>abbreviate 		anticipate		delegate</a:t>
            </a:r>
            <a:endParaRPr lang="en-AU" sz="2400" dirty="0"/>
          </a:p>
        </p:txBody>
      </p:sp>
      <p:sp>
        <p:nvSpPr>
          <p:cNvPr id="4" name="TextBox 3"/>
          <p:cNvSpPr txBox="1"/>
          <p:nvPr/>
        </p:nvSpPr>
        <p:spPr>
          <a:xfrm>
            <a:off x="1714500" y="6096000"/>
            <a:ext cx="5715000" cy="584775"/>
          </a:xfrm>
          <a:prstGeom prst="rect">
            <a:avLst/>
          </a:prstGeom>
          <a:solidFill>
            <a:schemeClr val="bg1"/>
          </a:solidFill>
        </p:spPr>
        <p:txBody>
          <a:bodyPr wrap="square" rtlCol="0">
            <a:spAutoFit/>
          </a:bodyPr>
          <a:lstStyle/>
          <a:p>
            <a:pPr algn="ctr"/>
            <a:r>
              <a:rPr lang="en-AU" sz="3200" b="1" dirty="0" smtClean="0">
                <a:solidFill>
                  <a:srgbClr val="FF0000"/>
                </a:solidFill>
              </a:rPr>
              <a:t>Some of these are heteronyms</a:t>
            </a:r>
            <a:endParaRPr lang="en-AU" sz="3200" b="1"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extLst>
      <p:ext uri="{BB962C8B-B14F-4D97-AF65-F5344CB8AC3E}">
        <p14:creationId xmlns:p14="http://schemas.microsoft.com/office/powerpoint/2010/main" val="18189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repeatCount="indefinite" fill="hold" grpId="0" nodeType="afterEffect">
                                  <p:stCondLst>
                                    <p:cond delay="0"/>
                                  </p:stCondLst>
                                  <p:iterate type="lt">
                                    <p:tmPct val="4000"/>
                                  </p:iterate>
                                  <p:childTnLst>
                                    <p:set>
                                      <p:cBhvr override="childStyle">
                                        <p:cTn id="6" dur="20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chemeClr val="accent2">
                <a:lumMod val="40000"/>
                <a:lumOff val="60000"/>
              </a:schemeClr>
            </a:gs>
            <a:gs pos="63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‘-ate’ heteronyms</a:t>
            </a:r>
            <a:endParaRPr lang="en-AU"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Rectangle 2"/>
          <p:cNvSpPr/>
          <p:nvPr/>
        </p:nvSpPr>
        <p:spPr>
          <a:xfrm>
            <a:off x="1472381" y="1524000"/>
            <a:ext cx="6199239" cy="4385816"/>
          </a:xfrm>
          <a:prstGeom prst="rect">
            <a:avLst/>
          </a:prstGeom>
        </p:spPr>
        <p:txBody>
          <a:bodyPr wrap="square">
            <a:spAutoFit/>
          </a:bodyPr>
          <a:lstStyle/>
          <a:p>
            <a:pPr>
              <a:lnSpc>
                <a:spcPct val="150000"/>
              </a:lnSpc>
            </a:pPr>
            <a:r>
              <a:rPr lang="it-IT" b="1" u="sng" dirty="0"/>
              <a:t>Noun</a:t>
            </a:r>
            <a:r>
              <a:rPr lang="it-IT" b="1" dirty="0"/>
              <a:t>	</a:t>
            </a:r>
            <a:r>
              <a:rPr lang="it-IT" b="1" dirty="0" smtClean="0"/>
              <a:t>			</a:t>
            </a:r>
            <a:r>
              <a:rPr lang="it-IT" b="1" u="sng" dirty="0" smtClean="0"/>
              <a:t>Verb</a:t>
            </a:r>
            <a:endParaRPr lang="it-IT" b="1" u="sng" dirty="0"/>
          </a:p>
          <a:p>
            <a:pPr>
              <a:lnSpc>
                <a:spcPct val="150000"/>
              </a:lnSpc>
            </a:pPr>
            <a:r>
              <a:rPr lang="it-IT" sz="2400" dirty="0"/>
              <a:t>graduate	</a:t>
            </a:r>
            <a:r>
              <a:rPr lang="it-IT" sz="2400" dirty="0" smtClean="0"/>
              <a:t>		graduate</a:t>
            </a:r>
            <a:endParaRPr lang="it-IT" sz="2400" dirty="0"/>
          </a:p>
          <a:p>
            <a:pPr>
              <a:lnSpc>
                <a:spcPct val="150000"/>
              </a:lnSpc>
            </a:pPr>
            <a:r>
              <a:rPr lang="it-IT" sz="2400" dirty="0"/>
              <a:t>advocate	</a:t>
            </a:r>
            <a:r>
              <a:rPr lang="it-IT" sz="2400" dirty="0" smtClean="0"/>
              <a:t>		advocate</a:t>
            </a:r>
            <a:endParaRPr lang="it-IT" sz="2400" dirty="0"/>
          </a:p>
          <a:p>
            <a:pPr>
              <a:lnSpc>
                <a:spcPct val="150000"/>
              </a:lnSpc>
            </a:pPr>
            <a:r>
              <a:rPr lang="it-IT" sz="2400" dirty="0"/>
              <a:t>separate	</a:t>
            </a:r>
            <a:r>
              <a:rPr lang="it-IT" sz="2400" dirty="0" smtClean="0"/>
              <a:t>		separate</a:t>
            </a:r>
            <a:endParaRPr lang="it-IT" sz="2400" dirty="0"/>
          </a:p>
          <a:p>
            <a:pPr>
              <a:lnSpc>
                <a:spcPct val="150000"/>
              </a:lnSpc>
            </a:pPr>
            <a:r>
              <a:rPr lang="it-IT" sz="2400" dirty="0"/>
              <a:t>appropriate	</a:t>
            </a:r>
            <a:r>
              <a:rPr lang="it-IT" sz="2400" dirty="0" smtClean="0"/>
              <a:t>		appropriate</a:t>
            </a:r>
            <a:endParaRPr lang="it-IT" sz="2400" dirty="0"/>
          </a:p>
          <a:p>
            <a:pPr>
              <a:lnSpc>
                <a:spcPct val="150000"/>
              </a:lnSpc>
            </a:pPr>
            <a:r>
              <a:rPr lang="it-IT" sz="2400" dirty="0"/>
              <a:t>estimate	</a:t>
            </a:r>
            <a:r>
              <a:rPr lang="it-IT" sz="2400" dirty="0" smtClean="0"/>
              <a:t>		estimate</a:t>
            </a:r>
            <a:endParaRPr lang="it-IT" sz="2400" dirty="0"/>
          </a:p>
          <a:p>
            <a:pPr>
              <a:lnSpc>
                <a:spcPct val="150000"/>
              </a:lnSpc>
            </a:pPr>
            <a:r>
              <a:rPr lang="it-IT" sz="2400" dirty="0"/>
              <a:t>associate	</a:t>
            </a:r>
            <a:r>
              <a:rPr lang="it-IT" sz="2400" dirty="0" smtClean="0"/>
              <a:t>		associate</a:t>
            </a:r>
            <a:endParaRPr lang="it-IT" sz="2400" dirty="0"/>
          </a:p>
          <a:p>
            <a:pPr>
              <a:lnSpc>
                <a:spcPct val="150000"/>
              </a:lnSpc>
            </a:pPr>
            <a:r>
              <a:rPr lang="it-IT" sz="2400" dirty="0"/>
              <a:t>delegate	</a:t>
            </a:r>
            <a:r>
              <a:rPr lang="it-IT" sz="2400" dirty="0" smtClean="0"/>
              <a:t>		delegate</a:t>
            </a:r>
            <a:endParaRPr lang="it-IT" sz="2400" dirty="0"/>
          </a:p>
        </p:txBody>
      </p:sp>
      <p:sp>
        <p:nvSpPr>
          <p:cNvPr id="4" name="TextBox 3"/>
          <p:cNvSpPr txBox="1"/>
          <p:nvPr/>
        </p:nvSpPr>
        <p:spPr>
          <a:xfrm>
            <a:off x="3048000" y="5909853"/>
            <a:ext cx="3048000" cy="707886"/>
          </a:xfrm>
          <a:prstGeom prst="rect">
            <a:avLst/>
          </a:prstGeom>
          <a:solidFill>
            <a:schemeClr val="bg1"/>
          </a:solidFill>
        </p:spPr>
        <p:txBody>
          <a:bodyPr wrap="square" rtlCol="0">
            <a:spAutoFit/>
          </a:bodyPr>
          <a:lstStyle/>
          <a:p>
            <a:pPr algn="ctr"/>
            <a:r>
              <a:rPr lang="en-AU" sz="4000" b="1" dirty="0" smtClean="0"/>
              <a:t>Worksheet 3</a:t>
            </a:r>
            <a:endParaRPr lang="en-AU" sz="40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180243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47</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4" cstate="email">
            <a:extLst>
              <a:ext uri="{28A0092B-C50C-407E-A947-70E740481C1C}">
                <a14:useLocalDpi xmlns:a14="http://schemas.microsoft.com/office/drawing/2010/main"/>
              </a:ext>
            </a:extLst>
          </a:blip>
          <a:stretch>
            <a:fillRect/>
          </a:stretch>
        </p:blipFill>
        <p:spPr>
          <a:xfrm>
            <a:off x="380999" y="3048000"/>
            <a:ext cx="4027521" cy="3558540"/>
          </a:xfrm>
          <a:prstGeom prst="rect">
            <a:avLst/>
          </a:prstGeom>
        </p:spPr>
      </p:pic>
    </p:spTree>
    <p:extLst>
      <p:ext uri="{BB962C8B-B14F-4D97-AF65-F5344CB8AC3E}">
        <p14:creationId xmlns:p14="http://schemas.microsoft.com/office/powerpoint/2010/main" val="6580954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6000" b="1" dirty="0" smtClean="0"/>
              <a:t>Worksheet 4</a:t>
            </a:r>
            <a:endParaRPr lang="en-AU" sz="6000" b="1" dirty="0"/>
          </a:p>
        </p:txBody>
      </p:sp>
      <p:sp>
        <p:nvSpPr>
          <p:cNvPr id="4" name="Content Placeholder 3"/>
          <p:cNvSpPr>
            <a:spLocks noGrp="1"/>
          </p:cNvSpPr>
          <p:nvPr>
            <p:ph idx="1"/>
          </p:nvPr>
        </p:nvSpPr>
        <p:spPr>
          <a:xfrm>
            <a:off x="457200" y="1219200"/>
            <a:ext cx="8229600" cy="5257800"/>
          </a:xfrm>
        </p:spPr>
        <p:txBody>
          <a:bodyPr>
            <a:normAutofit fontScale="92500" lnSpcReduction="10000"/>
          </a:bodyPr>
          <a:lstStyle/>
          <a:p>
            <a:pPr marL="0" indent="0" algn="ctr">
              <a:buNone/>
            </a:pPr>
            <a:r>
              <a:rPr lang="en-AU" b="1" dirty="0" smtClean="0">
                <a:solidFill>
                  <a:srgbClr val="C00000"/>
                </a:solidFill>
              </a:rPr>
              <a:t>What are the “Rules” for Simple Word Stress?</a:t>
            </a:r>
          </a:p>
          <a:p>
            <a:r>
              <a:rPr lang="en-AU" b="1" dirty="0" smtClean="0">
                <a:solidFill>
                  <a:schemeClr val="accent3">
                    <a:lumMod val="50000"/>
                  </a:schemeClr>
                </a:solidFill>
              </a:rPr>
              <a:t>2 Syllable nouns and adjectives …</a:t>
            </a:r>
          </a:p>
          <a:p>
            <a:r>
              <a:rPr lang="en-AU" b="1" dirty="0" smtClean="0">
                <a:solidFill>
                  <a:schemeClr val="accent3">
                    <a:lumMod val="50000"/>
                  </a:schemeClr>
                </a:solidFill>
              </a:rPr>
              <a:t>2 Syllable verbs …</a:t>
            </a:r>
          </a:p>
          <a:p>
            <a:r>
              <a:rPr lang="en-AU" b="1" dirty="0" smtClean="0">
                <a:solidFill>
                  <a:schemeClr val="accent3">
                    <a:lumMod val="50000"/>
                  </a:schemeClr>
                </a:solidFill>
              </a:rPr>
              <a:t>2 Syllable heteronyms …</a:t>
            </a:r>
          </a:p>
          <a:p>
            <a:r>
              <a:rPr lang="en-AU" b="1" dirty="0" smtClean="0">
                <a:solidFill>
                  <a:schemeClr val="accent6">
                    <a:lumMod val="50000"/>
                  </a:schemeClr>
                </a:solidFill>
              </a:rPr>
              <a:t>‘-</a:t>
            </a:r>
            <a:r>
              <a:rPr lang="en-AU" b="1" dirty="0" err="1" smtClean="0">
                <a:solidFill>
                  <a:schemeClr val="accent6">
                    <a:lumMod val="50000"/>
                  </a:schemeClr>
                </a:solidFill>
              </a:rPr>
              <a:t>ic</a:t>
            </a:r>
            <a:r>
              <a:rPr lang="en-AU" b="1" dirty="0" smtClean="0">
                <a:solidFill>
                  <a:schemeClr val="accent6">
                    <a:lumMod val="50000"/>
                  </a:schemeClr>
                </a:solidFill>
              </a:rPr>
              <a:t>’ words …</a:t>
            </a:r>
          </a:p>
          <a:p>
            <a:r>
              <a:rPr lang="en-AU" b="1" dirty="0" smtClean="0">
                <a:solidFill>
                  <a:schemeClr val="accent6">
                    <a:lumMod val="50000"/>
                  </a:schemeClr>
                </a:solidFill>
              </a:rPr>
              <a:t>‘-</a:t>
            </a:r>
            <a:r>
              <a:rPr lang="en-AU" b="1" dirty="0" err="1" smtClean="0">
                <a:solidFill>
                  <a:schemeClr val="accent6">
                    <a:lumMod val="50000"/>
                  </a:schemeClr>
                </a:solidFill>
              </a:rPr>
              <a:t>tion</a:t>
            </a:r>
            <a:r>
              <a:rPr lang="en-AU" b="1" dirty="0" smtClean="0">
                <a:solidFill>
                  <a:schemeClr val="accent6">
                    <a:lumMod val="50000"/>
                  </a:schemeClr>
                </a:solidFill>
              </a:rPr>
              <a:t>’ / ‘-</a:t>
            </a:r>
            <a:r>
              <a:rPr lang="en-AU" b="1" dirty="0" err="1" smtClean="0">
                <a:solidFill>
                  <a:schemeClr val="accent6">
                    <a:lumMod val="50000"/>
                  </a:schemeClr>
                </a:solidFill>
              </a:rPr>
              <a:t>sion</a:t>
            </a:r>
            <a:r>
              <a:rPr lang="en-AU" b="1" dirty="0" smtClean="0">
                <a:solidFill>
                  <a:schemeClr val="accent6">
                    <a:lumMod val="50000"/>
                  </a:schemeClr>
                </a:solidFill>
              </a:rPr>
              <a:t>’ / ‘-</a:t>
            </a:r>
            <a:r>
              <a:rPr lang="en-AU" b="1" dirty="0" err="1" smtClean="0">
                <a:solidFill>
                  <a:schemeClr val="accent6">
                    <a:lumMod val="50000"/>
                  </a:schemeClr>
                </a:solidFill>
              </a:rPr>
              <a:t>cion</a:t>
            </a:r>
            <a:r>
              <a:rPr lang="en-AU" b="1" dirty="0" smtClean="0">
                <a:solidFill>
                  <a:schemeClr val="accent6">
                    <a:lumMod val="50000"/>
                  </a:schemeClr>
                </a:solidFill>
              </a:rPr>
              <a:t>’ / ‘-</a:t>
            </a:r>
            <a:r>
              <a:rPr lang="en-AU" b="1" dirty="0" err="1" smtClean="0">
                <a:solidFill>
                  <a:schemeClr val="accent6">
                    <a:lumMod val="50000"/>
                  </a:schemeClr>
                </a:solidFill>
              </a:rPr>
              <a:t>xion</a:t>
            </a:r>
            <a:r>
              <a:rPr lang="en-AU" b="1" dirty="0" smtClean="0">
                <a:solidFill>
                  <a:schemeClr val="accent6">
                    <a:lumMod val="50000"/>
                  </a:schemeClr>
                </a:solidFill>
              </a:rPr>
              <a:t>’ words …</a:t>
            </a:r>
          </a:p>
          <a:p>
            <a:r>
              <a:rPr lang="en-AU" b="1" dirty="0" smtClean="0">
                <a:solidFill>
                  <a:schemeClr val="tx2"/>
                </a:solidFill>
              </a:rPr>
              <a:t>3</a:t>
            </a:r>
            <a:r>
              <a:rPr lang="en-AU" b="1" baseline="30000" dirty="0" smtClean="0">
                <a:solidFill>
                  <a:schemeClr val="tx2"/>
                </a:solidFill>
              </a:rPr>
              <a:t>rd</a:t>
            </a:r>
            <a:r>
              <a:rPr lang="en-AU" b="1" dirty="0" smtClean="0">
                <a:solidFill>
                  <a:schemeClr val="tx2"/>
                </a:solidFill>
              </a:rPr>
              <a:t> last rules:</a:t>
            </a:r>
          </a:p>
          <a:p>
            <a:pPr lvl="1"/>
            <a:r>
              <a:rPr lang="en-AU" b="1" dirty="0" smtClean="0">
                <a:solidFill>
                  <a:schemeClr val="tx2"/>
                </a:solidFill>
              </a:rPr>
              <a:t>‘-ise’ / ‘-ize’ words …</a:t>
            </a:r>
          </a:p>
          <a:p>
            <a:pPr lvl="1"/>
            <a:r>
              <a:rPr lang="en-AU" b="1" dirty="0" smtClean="0">
                <a:solidFill>
                  <a:schemeClr val="tx2"/>
                </a:solidFill>
              </a:rPr>
              <a:t>‘-ate’ words …</a:t>
            </a:r>
          </a:p>
          <a:p>
            <a:pPr lvl="1"/>
            <a:r>
              <a:rPr lang="en-AU" b="1" dirty="0" smtClean="0">
                <a:solidFill>
                  <a:schemeClr val="tx2"/>
                </a:solidFill>
              </a:rPr>
              <a:t>‘-ate’ heteronyms</a:t>
            </a:r>
            <a:endParaRPr lang="en-AU" b="1" dirty="0">
              <a:solidFill>
                <a:schemeClr val="tx2"/>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48</a:t>
            </a:fld>
            <a:endParaRPr lang="en-US"/>
          </a:p>
        </p:txBody>
      </p:sp>
    </p:spTree>
    <p:extLst>
      <p:ext uri="{BB962C8B-B14F-4D97-AF65-F5344CB8AC3E}">
        <p14:creationId xmlns:p14="http://schemas.microsoft.com/office/powerpoint/2010/main" val="21398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Secondary Stress</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139676" y="3276600"/>
            <a:ext cx="2832874" cy="3467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850" y="1676400"/>
            <a:ext cx="8496300" cy="830997"/>
          </a:xfrm>
          <a:prstGeom prst="rect">
            <a:avLst/>
          </a:prstGeom>
          <a:noFill/>
        </p:spPr>
        <p:txBody>
          <a:bodyPr wrap="square" rtlCol="0">
            <a:spAutoFit/>
          </a:bodyPr>
          <a:lstStyle/>
          <a:p>
            <a:pPr algn="ctr"/>
            <a:r>
              <a:rPr lang="en-AU" sz="4800" b="1" dirty="0" smtClean="0"/>
              <a:t>Supercalifragilisticexpialidocious</a:t>
            </a:r>
            <a:r>
              <a:rPr lang="en-AU" b="1" dirty="0" smtClean="0"/>
              <a:t> </a:t>
            </a:r>
            <a:endParaRPr lang="en-AU" b="1" dirty="0"/>
          </a:p>
        </p:txBody>
      </p:sp>
      <p:sp>
        <p:nvSpPr>
          <p:cNvPr id="5" name="TextBox 4"/>
          <p:cNvSpPr txBox="1"/>
          <p:nvPr/>
        </p:nvSpPr>
        <p:spPr>
          <a:xfrm>
            <a:off x="323850" y="3072825"/>
            <a:ext cx="5619750" cy="584775"/>
          </a:xfrm>
          <a:prstGeom prst="rect">
            <a:avLst/>
          </a:prstGeom>
          <a:noFill/>
        </p:spPr>
        <p:txBody>
          <a:bodyPr wrap="square" rtlCol="0">
            <a:spAutoFit/>
          </a:bodyPr>
          <a:lstStyle/>
          <a:p>
            <a:r>
              <a:rPr lang="en-AU" sz="3200" dirty="0" smtClean="0"/>
              <a:t>Stress alternates with un-stress.</a:t>
            </a:r>
            <a:endParaRPr lang="en-AU" sz="3200" dirty="0"/>
          </a:p>
        </p:txBody>
      </p:sp>
      <p:sp>
        <p:nvSpPr>
          <p:cNvPr id="7" name="TextBox 6"/>
          <p:cNvSpPr txBox="1"/>
          <p:nvPr/>
        </p:nvSpPr>
        <p:spPr>
          <a:xfrm>
            <a:off x="444295" y="3923129"/>
            <a:ext cx="5619750" cy="1077218"/>
          </a:xfrm>
          <a:prstGeom prst="rect">
            <a:avLst/>
          </a:prstGeom>
          <a:noFill/>
        </p:spPr>
        <p:txBody>
          <a:bodyPr wrap="square" rtlCol="0">
            <a:spAutoFit/>
          </a:bodyPr>
          <a:lstStyle/>
          <a:p>
            <a:r>
              <a:rPr lang="en-AU" sz="3200" dirty="0" smtClean="0"/>
              <a:t>Primary stress alternates with secondary stress.</a:t>
            </a:r>
            <a:endParaRPr lang="en-AU" sz="3200" dirty="0"/>
          </a:p>
        </p:txBody>
      </p:sp>
      <p:sp>
        <p:nvSpPr>
          <p:cNvPr id="6" name="TextBox 5"/>
          <p:cNvSpPr txBox="1"/>
          <p:nvPr/>
        </p:nvSpPr>
        <p:spPr>
          <a:xfrm>
            <a:off x="57150" y="5453390"/>
            <a:ext cx="6153150" cy="523220"/>
          </a:xfrm>
          <a:prstGeom prst="rect">
            <a:avLst/>
          </a:prstGeom>
          <a:noFill/>
        </p:spPr>
        <p:txBody>
          <a:bodyPr wrap="square" rtlCol="0">
            <a:spAutoFit/>
          </a:bodyPr>
          <a:lstStyle/>
          <a:p>
            <a:r>
              <a:rPr lang="en-AU" sz="2800" b="1" i="1" dirty="0" smtClean="0">
                <a:solidFill>
                  <a:srgbClr val="C00000"/>
                </a:solidFill>
              </a:rPr>
              <a:t>Can you work out how to say this word?</a:t>
            </a:r>
            <a:endParaRPr lang="en-AU" sz="2800" b="1" i="1" dirty="0">
              <a:solidFill>
                <a:srgbClr val="C00000"/>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
        <p:nvSpPr>
          <p:cNvPr id="8" name="TextBox 7"/>
          <p:cNvSpPr txBox="1"/>
          <p:nvPr/>
        </p:nvSpPr>
        <p:spPr>
          <a:xfrm>
            <a:off x="1001486" y="6221186"/>
            <a:ext cx="4637314" cy="461665"/>
          </a:xfrm>
          <a:prstGeom prst="rect">
            <a:avLst/>
          </a:prstGeom>
          <a:noFill/>
        </p:spPr>
        <p:txBody>
          <a:bodyPr wrap="square" rtlCol="0">
            <a:spAutoFit/>
          </a:bodyPr>
          <a:lstStyle/>
          <a:p>
            <a:r>
              <a:rPr lang="en-AU" sz="2400" b="1" i="1" dirty="0" smtClean="0"/>
              <a:t>Worksheet 5 – show the stress</a:t>
            </a:r>
            <a:endParaRPr lang="en-AU" sz="2400" b="1" i="1" dirty="0"/>
          </a:p>
        </p:txBody>
      </p:sp>
    </p:spTree>
    <p:extLst>
      <p:ext uri="{BB962C8B-B14F-4D97-AF65-F5344CB8AC3E}">
        <p14:creationId xmlns:p14="http://schemas.microsoft.com/office/powerpoint/2010/main" val="219177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10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1" fill="hold" grpId="0" nodeType="afterEffect">
                                  <p:stCondLst>
                                    <p:cond delay="100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000" fill="hold"/>
                                        <p:tgtEl>
                                          <p:spTgt spid="6"/>
                                        </p:tgtEl>
                                        <p:attrNameLst>
                                          <p:attrName>ppt_x</p:attrName>
                                        </p:attrNameLst>
                                      </p:cBhvr>
                                      <p:tavLst>
                                        <p:tav tm="0">
                                          <p:val>
                                            <p:strVal val="#ppt_x"/>
                                          </p:val>
                                        </p:tav>
                                        <p:tav tm="100000">
                                          <p:val>
                                            <p:strVal val="#ppt_x"/>
                                          </p:val>
                                        </p:tav>
                                      </p:tavLst>
                                    </p:anim>
                                    <p:anim calcmode="lin" valueType="num">
                                      <p:cBhvr additive="base">
                                        <p:cTn id="23"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what’s the difference?</a:t>
            </a:r>
            <a:endParaRPr lang="en-AU"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60090"/>
            <a:ext cx="9144000" cy="5397910"/>
          </a:xfrm>
          <a:prstGeom prst="rect">
            <a:avLst/>
          </a:prstGeom>
        </p:spPr>
      </p:pic>
      <p:sp>
        <p:nvSpPr>
          <p:cNvPr id="4" name="TextBox 3"/>
          <p:cNvSpPr txBox="1"/>
          <p:nvPr/>
        </p:nvSpPr>
        <p:spPr>
          <a:xfrm>
            <a:off x="457200" y="5257800"/>
            <a:ext cx="8382000" cy="707886"/>
          </a:xfrm>
          <a:prstGeom prst="rect">
            <a:avLst/>
          </a:prstGeom>
          <a:noFill/>
        </p:spPr>
        <p:txBody>
          <a:bodyPr wrap="square" rtlCol="0">
            <a:spAutoFit/>
          </a:bodyPr>
          <a:lstStyle/>
          <a:p>
            <a:pPr algn="ctr"/>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BM have stress and intonation?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6051522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50</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4" cstate="email">
            <a:extLst>
              <a:ext uri="{28A0092B-C50C-407E-A947-70E740481C1C}">
                <a14:useLocalDpi xmlns:a14="http://schemas.microsoft.com/office/drawing/2010/main"/>
              </a:ext>
            </a:extLst>
          </a:blip>
          <a:stretch>
            <a:fillRect/>
          </a:stretch>
        </p:blipFill>
        <p:spPr>
          <a:xfrm>
            <a:off x="251460" y="2971800"/>
            <a:ext cx="3939540" cy="3596640"/>
          </a:xfrm>
          <a:prstGeom prst="rect">
            <a:avLst/>
          </a:prstGeom>
        </p:spPr>
      </p:pic>
    </p:spTree>
    <p:extLst>
      <p:ext uri="{BB962C8B-B14F-4D97-AF65-F5344CB8AC3E}">
        <p14:creationId xmlns:p14="http://schemas.microsoft.com/office/powerpoint/2010/main" val="34021326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361083"/>
            <a:ext cx="9144000" cy="5482606"/>
          </a:xfrm>
          <a:prstGeom prst="rect">
            <a:avLst/>
          </a:prstGeom>
        </p:spPr>
      </p:pic>
      <p:sp>
        <p:nvSpPr>
          <p:cNvPr id="2" name="Title 1"/>
          <p:cNvSpPr>
            <a:spLocks noGrp="1"/>
          </p:cNvSpPr>
          <p:nvPr>
            <p:ph type="title"/>
          </p:nvPr>
        </p:nvSpPr>
        <p:spPr>
          <a:xfrm>
            <a:off x="187120" y="274638"/>
            <a:ext cx="8666828" cy="1143000"/>
          </a:xfrm>
        </p:spPr>
        <p:txBody>
          <a:bodyPr>
            <a:noAutofit/>
          </a:bodyPr>
          <a:lstStyle/>
          <a:p>
            <a:r>
              <a:rPr lang="en-AU" sz="3600" b="1" dirty="0" smtClean="0">
                <a:solidFill>
                  <a:srgbClr val="C00000"/>
                </a:solidFill>
              </a:rPr>
              <a:t>Primary – unstress – secondary – unstress …</a:t>
            </a:r>
            <a:endParaRPr lang="en-AU" sz="3600" b="1" dirty="0">
              <a:solidFill>
                <a:srgbClr val="C00000"/>
              </a:solidFill>
            </a:endParaRPr>
          </a:p>
        </p:txBody>
      </p:sp>
      <p:sp>
        <p:nvSpPr>
          <p:cNvPr id="3" name="TextBox 2"/>
          <p:cNvSpPr txBox="1"/>
          <p:nvPr/>
        </p:nvSpPr>
        <p:spPr>
          <a:xfrm>
            <a:off x="187120" y="2686665"/>
            <a:ext cx="879680" cy="584775"/>
          </a:xfrm>
          <a:prstGeom prst="rect">
            <a:avLst/>
          </a:prstGeom>
          <a:solidFill>
            <a:schemeClr val="bg1"/>
          </a:solidFill>
          <a:ln>
            <a:solidFill>
              <a:schemeClr val="tx1"/>
            </a:solidFill>
          </a:ln>
        </p:spPr>
        <p:txBody>
          <a:bodyPr wrap="square" rtlCol="0">
            <a:spAutoFit/>
          </a:bodyPr>
          <a:lstStyle/>
          <a:p>
            <a:r>
              <a:rPr lang="en-AU" sz="3200" b="1" dirty="0" smtClean="0"/>
              <a:t>SU</a:t>
            </a:r>
            <a:r>
              <a:rPr lang="en-AU" sz="3200" dirty="0" smtClean="0"/>
              <a:t>-</a:t>
            </a:r>
            <a:endParaRPr lang="en-AU" sz="3200" dirty="0"/>
          </a:p>
        </p:txBody>
      </p:sp>
      <p:sp>
        <p:nvSpPr>
          <p:cNvPr id="5" name="TextBox 4"/>
          <p:cNvSpPr txBox="1"/>
          <p:nvPr/>
        </p:nvSpPr>
        <p:spPr>
          <a:xfrm>
            <a:off x="1281109" y="2686665"/>
            <a:ext cx="952500" cy="584775"/>
          </a:xfrm>
          <a:prstGeom prst="rect">
            <a:avLst/>
          </a:prstGeom>
          <a:solidFill>
            <a:schemeClr val="bg1"/>
          </a:solidFill>
          <a:ln>
            <a:solidFill>
              <a:schemeClr val="tx1"/>
            </a:solidFill>
          </a:ln>
        </p:spPr>
        <p:txBody>
          <a:bodyPr wrap="square" rtlCol="0">
            <a:spAutoFit/>
          </a:bodyPr>
          <a:lstStyle/>
          <a:p>
            <a:r>
              <a:rPr lang="en-AU" sz="3200" dirty="0" smtClean="0"/>
              <a:t>per-</a:t>
            </a:r>
            <a:endParaRPr lang="en-AU" sz="3200" dirty="0"/>
          </a:p>
        </p:txBody>
      </p:sp>
      <p:sp>
        <p:nvSpPr>
          <p:cNvPr id="6" name="TextBox 5"/>
          <p:cNvSpPr txBox="1"/>
          <p:nvPr/>
        </p:nvSpPr>
        <p:spPr>
          <a:xfrm>
            <a:off x="5576431" y="2686665"/>
            <a:ext cx="567813" cy="584775"/>
          </a:xfrm>
          <a:prstGeom prst="rect">
            <a:avLst/>
          </a:prstGeom>
          <a:solidFill>
            <a:schemeClr val="bg1"/>
          </a:solidFill>
          <a:ln>
            <a:solidFill>
              <a:schemeClr val="tx1"/>
            </a:solidFill>
          </a:ln>
        </p:spPr>
        <p:txBody>
          <a:bodyPr wrap="square" rtlCol="0">
            <a:spAutoFit/>
          </a:bodyPr>
          <a:lstStyle/>
          <a:p>
            <a:r>
              <a:rPr lang="en-AU" sz="3200" dirty="0" err="1" smtClean="0"/>
              <a:t>il</a:t>
            </a:r>
            <a:r>
              <a:rPr lang="en-AU" sz="3200" dirty="0" smtClean="0"/>
              <a:t>-</a:t>
            </a:r>
            <a:endParaRPr lang="en-AU" sz="3200" dirty="0"/>
          </a:p>
        </p:txBody>
      </p:sp>
      <p:sp>
        <p:nvSpPr>
          <p:cNvPr id="7" name="TextBox 6"/>
          <p:cNvSpPr txBox="1"/>
          <p:nvPr/>
        </p:nvSpPr>
        <p:spPr>
          <a:xfrm>
            <a:off x="6358553" y="2686665"/>
            <a:ext cx="818535" cy="584775"/>
          </a:xfrm>
          <a:prstGeom prst="rect">
            <a:avLst/>
          </a:prstGeom>
          <a:solidFill>
            <a:schemeClr val="bg1"/>
          </a:solidFill>
          <a:ln>
            <a:solidFill>
              <a:schemeClr val="tx1"/>
            </a:solidFill>
          </a:ln>
        </p:spPr>
        <p:txBody>
          <a:bodyPr wrap="square" rtlCol="0">
            <a:spAutoFit/>
          </a:bodyPr>
          <a:lstStyle/>
          <a:p>
            <a:r>
              <a:rPr lang="en-AU" sz="3200" b="1" dirty="0" err="1" smtClean="0"/>
              <a:t>ist</a:t>
            </a:r>
            <a:r>
              <a:rPr lang="en-AU" sz="3200" dirty="0" smtClean="0"/>
              <a:t>-</a:t>
            </a:r>
            <a:endParaRPr lang="en-AU" sz="3200" dirty="0"/>
          </a:p>
        </p:txBody>
      </p:sp>
      <p:sp>
        <p:nvSpPr>
          <p:cNvPr id="8" name="TextBox 7"/>
          <p:cNvSpPr txBox="1"/>
          <p:nvPr/>
        </p:nvSpPr>
        <p:spPr>
          <a:xfrm>
            <a:off x="7391400" y="2686664"/>
            <a:ext cx="609600" cy="584775"/>
          </a:xfrm>
          <a:prstGeom prst="rect">
            <a:avLst/>
          </a:prstGeom>
          <a:solidFill>
            <a:schemeClr val="bg1"/>
          </a:solidFill>
          <a:ln>
            <a:solidFill>
              <a:schemeClr val="tx1"/>
            </a:solidFill>
          </a:ln>
        </p:spPr>
        <p:txBody>
          <a:bodyPr wrap="square" rtlCol="0">
            <a:spAutoFit/>
          </a:bodyPr>
          <a:lstStyle/>
          <a:p>
            <a:r>
              <a:rPr lang="en-AU" sz="3200" dirty="0" err="1" smtClean="0"/>
              <a:t>ic</a:t>
            </a:r>
            <a:r>
              <a:rPr lang="en-AU" sz="3200" dirty="0" smtClean="0"/>
              <a:t>-</a:t>
            </a:r>
            <a:endParaRPr lang="en-AU" sz="3200" dirty="0"/>
          </a:p>
        </p:txBody>
      </p:sp>
      <p:sp>
        <p:nvSpPr>
          <p:cNvPr id="9" name="TextBox 8"/>
          <p:cNvSpPr txBox="1"/>
          <p:nvPr/>
        </p:nvSpPr>
        <p:spPr>
          <a:xfrm>
            <a:off x="2447918" y="2686665"/>
            <a:ext cx="806245" cy="584775"/>
          </a:xfrm>
          <a:prstGeom prst="rect">
            <a:avLst/>
          </a:prstGeom>
          <a:solidFill>
            <a:schemeClr val="bg1"/>
          </a:solidFill>
          <a:ln>
            <a:solidFill>
              <a:schemeClr val="tx1"/>
            </a:solidFill>
          </a:ln>
        </p:spPr>
        <p:txBody>
          <a:bodyPr wrap="square" rtlCol="0">
            <a:spAutoFit/>
          </a:bodyPr>
          <a:lstStyle/>
          <a:p>
            <a:r>
              <a:rPr lang="en-AU" sz="3200" b="1" dirty="0" err="1" smtClean="0"/>
              <a:t>cal</a:t>
            </a:r>
            <a:r>
              <a:rPr lang="en-AU" sz="3200" dirty="0" smtClean="0"/>
              <a:t>-</a:t>
            </a:r>
            <a:endParaRPr lang="en-AU" sz="3200" dirty="0"/>
          </a:p>
        </p:txBody>
      </p:sp>
      <p:sp>
        <p:nvSpPr>
          <p:cNvPr id="10" name="TextBox 9"/>
          <p:cNvSpPr txBox="1"/>
          <p:nvPr/>
        </p:nvSpPr>
        <p:spPr>
          <a:xfrm>
            <a:off x="3468472" y="2686665"/>
            <a:ext cx="419100" cy="584775"/>
          </a:xfrm>
          <a:prstGeom prst="rect">
            <a:avLst/>
          </a:prstGeom>
          <a:solidFill>
            <a:schemeClr val="bg1"/>
          </a:solidFill>
          <a:ln>
            <a:solidFill>
              <a:schemeClr val="tx1"/>
            </a:solidFill>
          </a:ln>
        </p:spPr>
        <p:txBody>
          <a:bodyPr wrap="square" rtlCol="0">
            <a:spAutoFit/>
          </a:bodyPr>
          <a:lstStyle/>
          <a:p>
            <a:r>
              <a:rPr lang="en-AU" sz="3200" dirty="0" err="1" smtClean="0"/>
              <a:t>i</a:t>
            </a:r>
            <a:r>
              <a:rPr lang="en-AU" sz="3200" dirty="0" smtClean="0"/>
              <a:t>-</a:t>
            </a:r>
            <a:endParaRPr lang="en-AU" sz="3200" dirty="0"/>
          </a:p>
        </p:txBody>
      </p:sp>
      <p:sp>
        <p:nvSpPr>
          <p:cNvPr id="11" name="TextBox 10"/>
          <p:cNvSpPr txBox="1"/>
          <p:nvPr/>
        </p:nvSpPr>
        <p:spPr>
          <a:xfrm>
            <a:off x="4101881" y="2686665"/>
            <a:ext cx="1260241" cy="584775"/>
          </a:xfrm>
          <a:prstGeom prst="rect">
            <a:avLst/>
          </a:prstGeom>
          <a:solidFill>
            <a:schemeClr val="bg1"/>
          </a:solidFill>
          <a:ln>
            <a:solidFill>
              <a:schemeClr val="tx1"/>
            </a:solidFill>
          </a:ln>
        </p:spPr>
        <p:txBody>
          <a:bodyPr wrap="square" rtlCol="0">
            <a:spAutoFit/>
          </a:bodyPr>
          <a:lstStyle/>
          <a:p>
            <a:r>
              <a:rPr lang="en-AU" sz="3200" b="1" dirty="0" smtClean="0"/>
              <a:t>FRAG</a:t>
            </a:r>
            <a:r>
              <a:rPr lang="en-AU" sz="3200" dirty="0" smtClean="0"/>
              <a:t>-</a:t>
            </a:r>
            <a:endParaRPr lang="en-AU" sz="3200" dirty="0"/>
          </a:p>
        </p:txBody>
      </p:sp>
      <p:sp>
        <p:nvSpPr>
          <p:cNvPr id="13" name="TextBox 12"/>
          <p:cNvSpPr txBox="1"/>
          <p:nvPr/>
        </p:nvSpPr>
        <p:spPr>
          <a:xfrm>
            <a:off x="2491598" y="3810000"/>
            <a:ext cx="762565" cy="584775"/>
          </a:xfrm>
          <a:prstGeom prst="rect">
            <a:avLst/>
          </a:prstGeom>
          <a:solidFill>
            <a:schemeClr val="bg1"/>
          </a:solidFill>
          <a:ln>
            <a:solidFill>
              <a:schemeClr val="tx1"/>
            </a:solidFill>
          </a:ln>
        </p:spPr>
        <p:txBody>
          <a:bodyPr wrap="square" rtlCol="0">
            <a:spAutoFit/>
          </a:bodyPr>
          <a:lstStyle/>
          <a:p>
            <a:r>
              <a:rPr lang="en-AU" sz="3200" b="1" dirty="0" smtClean="0"/>
              <a:t>EX</a:t>
            </a:r>
            <a:r>
              <a:rPr lang="en-AU" sz="3200" dirty="0" smtClean="0"/>
              <a:t>-</a:t>
            </a:r>
            <a:endParaRPr lang="en-AU" sz="3200" dirty="0"/>
          </a:p>
        </p:txBody>
      </p:sp>
      <p:sp>
        <p:nvSpPr>
          <p:cNvPr id="14" name="TextBox 13"/>
          <p:cNvSpPr txBox="1"/>
          <p:nvPr/>
        </p:nvSpPr>
        <p:spPr>
          <a:xfrm>
            <a:off x="3611273" y="3810000"/>
            <a:ext cx="678427" cy="584775"/>
          </a:xfrm>
          <a:prstGeom prst="rect">
            <a:avLst/>
          </a:prstGeom>
          <a:solidFill>
            <a:schemeClr val="bg1"/>
          </a:solidFill>
          <a:ln>
            <a:solidFill>
              <a:schemeClr val="tx1"/>
            </a:solidFill>
          </a:ln>
        </p:spPr>
        <p:txBody>
          <a:bodyPr wrap="square" rtlCol="0">
            <a:spAutoFit/>
          </a:bodyPr>
          <a:lstStyle/>
          <a:p>
            <a:r>
              <a:rPr lang="en-AU" sz="3200" dirty="0" smtClean="0"/>
              <a:t>pi-</a:t>
            </a:r>
            <a:endParaRPr lang="en-AU" sz="3200" dirty="0"/>
          </a:p>
        </p:txBody>
      </p:sp>
      <p:sp>
        <p:nvSpPr>
          <p:cNvPr id="15" name="TextBox 14"/>
          <p:cNvSpPr txBox="1"/>
          <p:nvPr/>
        </p:nvSpPr>
        <p:spPr>
          <a:xfrm>
            <a:off x="4646810" y="3810000"/>
            <a:ext cx="696861" cy="584775"/>
          </a:xfrm>
          <a:prstGeom prst="rect">
            <a:avLst/>
          </a:prstGeom>
          <a:solidFill>
            <a:schemeClr val="bg1"/>
          </a:solidFill>
          <a:ln>
            <a:solidFill>
              <a:schemeClr val="tx1"/>
            </a:solidFill>
          </a:ln>
        </p:spPr>
        <p:txBody>
          <a:bodyPr wrap="square" rtlCol="0">
            <a:spAutoFit/>
          </a:bodyPr>
          <a:lstStyle/>
          <a:p>
            <a:r>
              <a:rPr lang="en-AU" sz="3200" b="1" dirty="0" smtClean="0"/>
              <a:t>al</a:t>
            </a:r>
            <a:r>
              <a:rPr lang="en-AU" sz="3200" dirty="0" smtClean="0"/>
              <a:t>-</a:t>
            </a:r>
            <a:endParaRPr lang="en-AU" sz="3200" dirty="0"/>
          </a:p>
        </p:txBody>
      </p:sp>
      <p:sp>
        <p:nvSpPr>
          <p:cNvPr id="16" name="TextBox 15"/>
          <p:cNvSpPr txBox="1"/>
          <p:nvPr/>
        </p:nvSpPr>
        <p:spPr>
          <a:xfrm>
            <a:off x="5700781" y="3810000"/>
            <a:ext cx="419101" cy="584775"/>
          </a:xfrm>
          <a:prstGeom prst="rect">
            <a:avLst/>
          </a:prstGeom>
          <a:solidFill>
            <a:schemeClr val="bg1"/>
          </a:solidFill>
          <a:ln>
            <a:solidFill>
              <a:schemeClr val="tx1"/>
            </a:solidFill>
          </a:ln>
        </p:spPr>
        <p:txBody>
          <a:bodyPr wrap="square" rtlCol="0">
            <a:spAutoFit/>
          </a:bodyPr>
          <a:lstStyle/>
          <a:p>
            <a:r>
              <a:rPr lang="en-AU" sz="3200" dirty="0" err="1" smtClean="0"/>
              <a:t>i</a:t>
            </a:r>
            <a:r>
              <a:rPr lang="en-AU" sz="3200" dirty="0" smtClean="0"/>
              <a:t>-</a:t>
            </a:r>
            <a:endParaRPr lang="en-AU" sz="3200" dirty="0"/>
          </a:p>
        </p:txBody>
      </p:sp>
      <p:sp>
        <p:nvSpPr>
          <p:cNvPr id="17" name="TextBox 16"/>
          <p:cNvSpPr txBox="1"/>
          <p:nvPr/>
        </p:nvSpPr>
        <p:spPr>
          <a:xfrm>
            <a:off x="6476992" y="3810000"/>
            <a:ext cx="953046" cy="584775"/>
          </a:xfrm>
          <a:prstGeom prst="rect">
            <a:avLst/>
          </a:prstGeom>
          <a:solidFill>
            <a:schemeClr val="bg1"/>
          </a:solidFill>
          <a:ln>
            <a:solidFill>
              <a:schemeClr val="tx1"/>
            </a:solidFill>
          </a:ln>
        </p:spPr>
        <p:txBody>
          <a:bodyPr wrap="square" rtlCol="0">
            <a:spAutoFit/>
          </a:bodyPr>
          <a:lstStyle/>
          <a:p>
            <a:r>
              <a:rPr lang="en-AU" sz="3200" b="1" dirty="0" smtClean="0"/>
              <a:t>DO</a:t>
            </a:r>
            <a:r>
              <a:rPr lang="en-AU" sz="3200" dirty="0" smtClean="0"/>
              <a:t>-</a:t>
            </a:r>
            <a:endParaRPr lang="en-AU" sz="3200" dirty="0"/>
          </a:p>
        </p:txBody>
      </p:sp>
      <p:sp>
        <p:nvSpPr>
          <p:cNvPr id="18" name="TextBox 17"/>
          <p:cNvSpPr txBox="1"/>
          <p:nvPr/>
        </p:nvSpPr>
        <p:spPr>
          <a:xfrm>
            <a:off x="7787148" y="3809999"/>
            <a:ext cx="1066800" cy="584775"/>
          </a:xfrm>
          <a:prstGeom prst="rect">
            <a:avLst/>
          </a:prstGeom>
          <a:solidFill>
            <a:schemeClr val="bg1"/>
          </a:solidFill>
          <a:ln>
            <a:solidFill>
              <a:schemeClr val="tx1"/>
            </a:solidFill>
          </a:ln>
        </p:spPr>
        <p:txBody>
          <a:bodyPr wrap="square" rtlCol="0">
            <a:spAutoFit/>
          </a:bodyPr>
          <a:lstStyle/>
          <a:p>
            <a:r>
              <a:rPr lang="en-AU" sz="3200" dirty="0" err="1" smtClean="0"/>
              <a:t>cious</a:t>
            </a:r>
            <a:endParaRPr lang="en-AU"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extLst>
      <p:ext uri="{BB962C8B-B14F-4D97-AF65-F5344CB8AC3E}">
        <p14:creationId xmlns:p14="http://schemas.microsoft.com/office/powerpoint/2010/main" val="2333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1+#ppt_w/2"/>
                                          </p:val>
                                        </p:tav>
                                        <p:tav tm="100000">
                                          <p:val>
                                            <p:strVal val="#ppt_x"/>
                                          </p:val>
                                        </p:tav>
                                      </p:tavLst>
                                    </p:anim>
                                    <p:anim calcmode="lin" valueType="num">
                                      <p:cBhvr additive="base">
                                        <p:cTn id="23" dur="5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1+#ppt_w/2"/>
                                          </p:val>
                                        </p:tav>
                                        <p:tav tm="100000">
                                          <p:val>
                                            <p:strVal val="#ppt_x"/>
                                          </p:val>
                                        </p:tav>
                                      </p:tavLst>
                                    </p:anim>
                                    <p:anim calcmode="lin" valueType="num">
                                      <p:cBhvr additive="base">
                                        <p:cTn id="28" dur="500" fill="hold"/>
                                        <p:tgtEl>
                                          <p:spTgt spid="1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1+#ppt_w/2"/>
                                          </p:val>
                                        </p:tav>
                                        <p:tav tm="100000">
                                          <p:val>
                                            <p:strVal val="#ppt_x"/>
                                          </p:val>
                                        </p:tav>
                                      </p:tavLst>
                                    </p:anim>
                                    <p:anim calcmode="lin" valueType="num">
                                      <p:cBhvr additive="base">
                                        <p:cTn id="53" dur="500" fill="hold"/>
                                        <p:tgtEl>
                                          <p:spTgt spid="14"/>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1+#ppt_w/2"/>
                                          </p:val>
                                        </p:tav>
                                        <p:tav tm="100000">
                                          <p:val>
                                            <p:strVal val="#ppt_x"/>
                                          </p:val>
                                        </p:tav>
                                      </p:tavLst>
                                    </p:anim>
                                    <p:anim calcmode="lin" valueType="num">
                                      <p:cBhvr additive="base">
                                        <p:cTn id="58" dur="500" fill="hold"/>
                                        <p:tgtEl>
                                          <p:spTgt spid="15"/>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1+#ppt_w/2"/>
                                          </p:val>
                                        </p:tav>
                                        <p:tav tm="100000">
                                          <p:val>
                                            <p:strVal val="#ppt_x"/>
                                          </p:val>
                                        </p:tav>
                                      </p:tavLst>
                                    </p:anim>
                                    <p:anim calcmode="lin" valueType="num">
                                      <p:cBhvr additive="base">
                                        <p:cTn id="68" dur="500" fill="hold"/>
                                        <p:tgtEl>
                                          <p:spTgt spid="17"/>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1+#ppt_w/2"/>
                                          </p:val>
                                        </p:tav>
                                        <p:tav tm="100000">
                                          <p:val>
                                            <p:strVal val="#ppt_x"/>
                                          </p:val>
                                        </p:tav>
                                      </p:tavLst>
                                    </p:anim>
                                    <p:anim calcmode="lin" valueType="num">
                                      <p:cBhvr additive="base">
                                        <p:cTn id="73"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P spid="16" grpId="0" animBg="1"/>
      <p:bldP spid="17"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AU" b="1" dirty="0" smtClean="0">
                <a:solidFill>
                  <a:srgbClr val="C00000"/>
                </a:solidFill>
              </a:rPr>
              <a:t>Primary and Secondary Stress</a:t>
            </a:r>
            <a:endParaRPr lang="en-AU" b="1" dirty="0">
              <a:solidFill>
                <a:srgbClr val="C00000"/>
              </a:solidFill>
            </a:endParaRPr>
          </a:p>
        </p:txBody>
      </p:sp>
      <p:sp>
        <p:nvSpPr>
          <p:cNvPr id="3" name="TextBox 2"/>
          <p:cNvSpPr txBox="1"/>
          <p:nvPr/>
        </p:nvSpPr>
        <p:spPr>
          <a:xfrm>
            <a:off x="1066800" y="1752600"/>
            <a:ext cx="4191000" cy="1015663"/>
          </a:xfrm>
          <a:prstGeom prst="rect">
            <a:avLst/>
          </a:prstGeom>
          <a:solidFill>
            <a:schemeClr val="bg1"/>
          </a:solidFill>
        </p:spPr>
        <p:txBody>
          <a:bodyPr wrap="square" rtlCol="0">
            <a:spAutoFit/>
          </a:bodyPr>
          <a:lstStyle/>
          <a:p>
            <a:r>
              <a:rPr lang="en-AU" sz="6000" dirty="0" smtClean="0"/>
              <a:t>An-</a:t>
            </a:r>
            <a:r>
              <a:rPr lang="en-AU" sz="6000" dirty="0" err="1" smtClean="0"/>
              <a:t>ti</a:t>
            </a:r>
            <a:r>
              <a:rPr lang="en-AU" sz="6000" dirty="0" smtClean="0"/>
              <a:t>-bi-o-tic</a:t>
            </a:r>
            <a:endParaRPr lang="en-AU" sz="6000" dirty="0"/>
          </a:p>
        </p:txBody>
      </p:sp>
      <p:sp>
        <p:nvSpPr>
          <p:cNvPr id="4" name="TextBox 3"/>
          <p:cNvSpPr txBox="1"/>
          <p:nvPr/>
        </p:nvSpPr>
        <p:spPr>
          <a:xfrm>
            <a:off x="1066800" y="2921000"/>
            <a:ext cx="5257800" cy="1015663"/>
          </a:xfrm>
          <a:prstGeom prst="rect">
            <a:avLst/>
          </a:prstGeom>
          <a:solidFill>
            <a:schemeClr val="bg1"/>
          </a:solidFill>
        </p:spPr>
        <p:txBody>
          <a:bodyPr wrap="square" rtlCol="0">
            <a:spAutoFit/>
          </a:bodyPr>
          <a:lstStyle/>
          <a:p>
            <a:r>
              <a:rPr lang="en-AU" sz="6000" dirty="0" smtClean="0"/>
              <a:t>As-so-ci-a-</a:t>
            </a:r>
            <a:r>
              <a:rPr lang="en-AU" sz="6000" dirty="0" err="1" smtClean="0"/>
              <a:t>tion</a:t>
            </a:r>
            <a:endParaRPr lang="en-AU" sz="6000" dirty="0"/>
          </a:p>
        </p:txBody>
      </p:sp>
      <p:sp>
        <p:nvSpPr>
          <p:cNvPr id="5" name="TextBox 4"/>
          <p:cNvSpPr txBox="1"/>
          <p:nvPr/>
        </p:nvSpPr>
        <p:spPr>
          <a:xfrm>
            <a:off x="1066800" y="4089400"/>
            <a:ext cx="5250426" cy="1015663"/>
          </a:xfrm>
          <a:prstGeom prst="rect">
            <a:avLst/>
          </a:prstGeom>
          <a:solidFill>
            <a:schemeClr val="bg1"/>
          </a:solidFill>
        </p:spPr>
        <p:txBody>
          <a:bodyPr wrap="square" rtlCol="0">
            <a:spAutoFit/>
          </a:bodyPr>
          <a:lstStyle/>
          <a:p>
            <a:r>
              <a:rPr lang="en-AU" sz="6000" dirty="0" err="1" smtClean="0"/>
              <a:t>Dif</a:t>
            </a:r>
            <a:r>
              <a:rPr lang="en-AU" sz="6000" dirty="0" smtClean="0"/>
              <a:t>-</a:t>
            </a:r>
            <a:r>
              <a:rPr lang="en-AU" sz="6000" dirty="0" err="1" smtClean="0"/>
              <a:t>fer</a:t>
            </a:r>
            <a:r>
              <a:rPr lang="en-AU" sz="6000" dirty="0" smtClean="0"/>
              <a:t>-en-</a:t>
            </a:r>
            <a:r>
              <a:rPr lang="en-AU" sz="6000" dirty="0" err="1" smtClean="0"/>
              <a:t>ti</a:t>
            </a:r>
            <a:r>
              <a:rPr lang="en-AU" sz="6000" dirty="0" smtClean="0"/>
              <a:t>-ate</a:t>
            </a:r>
            <a:endParaRPr lang="en-AU" sz="6000" dirty="0"/>
          </a:p>
        </p:txBody>
      </p:sp>
      <p:sp>
        <p:nvSpPr>
          <p:cNvPr id="6" name="TextBox 5"/>
          <p:cNvSpPr txBox="1"/>
          <p:nvPr/>
        </p:nvSpPr>
        <p:spPr>
          <a:xfrm>
            <a:off x="1066800" y="5257800"/>
            <a:ext cx="5486400" cy="1015663"/>
          </a:xfrm>
          <a:prstGeom prst="rect">
            <a:avLst/>
          </a:prstGeom>
          <a:solidFill>
            <a:schemeClr val="bg1"/>
          </a:solidFill>
        </p:spPr>
        <p:txBody>
          <a:bodyPr wrap="square" rtlCol="0">
            <a:spAutoFit/>
          </a:bodyPr>
          <a:lstStyle/>
          <a:p>
            <a:r>
              <a:rPr lang="en-AU" sz="6000" dirty="0" smtClean="0"/>
              <a:t>Phil-o-</a:t>
            </a:r>
            <a:r>
              <a:rPr lang="en-AU" sz="6000" dirty="0" err="1" smtClean="0"/>
              <a:t>soph</a:t>
            </a:r>
            <a:r>
              <a:rPr lang="en-AU" sz="6000" dirty="0" smtClean="0"/>
              <a:t>-</a:t>
            </a:r>
            <a:r>
              <a:rPr lang="en-AU" sz="6000" dirty="0" err="1" smtClean="0"/>
              <a:t>ic</a:t>
            </a:r>
            <a:r>
              <a:rPr lang="en-AU" sz="6000" dirty="0" smtClean="0"/>
              <a:t>-al</a:t>
            </a:r>
            <a:endParaRPr lang="en-AU" sz="60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52</a:t>
            </a:fld>
            <a:endParaRPr lang="en-US"/>
          </a:p>
        </p:txBody>
      </p:sp>
    </p:spTree>
    <p:extLst>
      <p:ext uri="{BB962C8B-B14F-4D97-AF65-F5344CB8AC3E}">
        <p14:creationId xmlns:p14="http://schemas.microsoft.com/office/powerpoint/2010/main" val="12703722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17999">
              <a:srgbClr val="99CCFF"/>
            </a:gs>
            <a:gs pos="36000">
              <a:srgbClr val="9966FF"/>
            </a:gs>
            <a:gs pos="61000">
              <a:srgbClr val="CC99FF"/>
            </a:gs>
            <a:gs pos="82001">
              <a:srgbClr val="99CCFF"/>
            </a:gs>
            <a:gs pos="100000">
              <a:srgbClr val="CCCCFF"/>
            </a:gs>
          </a:gsLst>
          <a:path path="circle">
            <a:fillToRect l="100000" t="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AU" b="1" dirty="0" smtClean="0">
                <a:solidFill>
                  <a:srgbClr val="C00000"/>
                </a:solidFill>
              </a:rPr>
              <a:t>Primary and Secondary Stress</a:t>
            </a:r>
            <a:endParaRPr lang="en-AU" b="1" dirty="0">
              <a:solidFill>
                <a:srgbClr val="C00000"/>
              </a:solidFill>
            </a:endParaRPr>
          </a:p>
        </p:txBody>
      </p:sp>
      <p:sp>
        <p:nvSpPr>
          <p:cNvPr id="3" name="TextBox 2"/>
          <p:cNvSpPr txBox="1"/>
          <p:nvPr/>
        </p:nvSpPr>
        <p:spPr>
          <a:xfrm>
            <a:off x="1066800" y="1752600"/>
            <a:ext cx="4876800" cy="1015663"/>
          </a:xfrm>
          <a:prstGeom prst="rect">
            <a:avLst/>
          </a:prstGeom>
          <a:solidFill>
            <a:schemeClr val="bg1"/>
          </a:solidFill>
        </p:spPr>
        <p:txBody>
          <a:bodyPr wrap="square" rtlCol="0">
            <a:spAutoFit/>
          </a:bodyPr>
          <a:lstStyle/>
          <a:p>
            <a:r>
              <a:rPr lang="en-AU" sz="6000" b="1" dirty="0" smtClean="0"/>
              <a:t>An</a:t>
            </a:r>
            <a:r>
              <a:rPr lang="en-AU" sz="6000" dirty="0" smtClean="0"/>
              <a:t>-</a:t>
            </a:r>
            <a:r>
              <a:rPr lang="en-AU" sz="6000" dirty="0" err="1" smtClean="0"/>
              <a:t>ti</a:t>
            </a:r>
            <a:r>
              <a:rPr lang="en-AU" sz="6000" dirty="0" smtClean="0"/>
              <a:t>-bi-</a:t>
            </a:r>
            <a:r>
              <a:rPr lang="en-AU" sz="6000" b="1" u="sng" dirty="0" smtClean="0"/>
              <a:t>O</a:t>
            </a:r>
            <a:r>
              <a:rPr lang="en-AU" sz="6000" dirty="0" smtClean="0"/>
              <a:t>-tic</a:t>
            </a:r>
            <a:endParaRPr lang="en-AU" sz="6000" dirty="0"/>
          </a:p>
        </p:txBody>
      </p:sp>
      <p:sp>
        <p:nvSpPr>
          <p:cNvPr id="4" name="TextBox 3"/>
          <p:cNvSpPr txBox="1"/>
          <p:nvPr/>
        </p:nvSpPr>
        <p:spPr>
          <a:xfrm>
            <a:off x="1066800" y="2921000"/>
            <a:ext cx="5257800" cy="1015663"/>
          </a:xfrm>
          <a:prstGeom prst="rect">
            <a:avLst/>
          </a:prstGeom>
          <a:solidFill>
            <a:schemeClr val="bg1"/>
          </a:solidFill>
        </p:spPr>
        <p:txBody>
          <a:bodyPr wrap="square" rtlCol="0">
            <a:spAutoFit/>
          </a:bodyPr>
          <a:lstStyle/>
          <a:p>
            <a:r>
              <a:rPr lang="en-AU" sz="6000" dirty="0" smtClean="0"/>
              <a:t>As-</a:t>
            </a:r>
            <a:r>
              <a:rPr lang="en-AU" sz="6000" b="1" dirty="0" smtClean="0"/>
              <a:t>so</a:t>
            </a:r>
            <a:r>
              <a:rPr lang="en-AU" sz="6000" dirty="0" smtClean="0"/>
              <a:t>-ci-</a:t>
            </a:r>
            <a:r>
              <a:rPr lang="en-AU" sz="6000" b="1" u="sng" dirty="0" smtClean="0"/>
              <a:t>A</a:t>
            </a:r>
            <a:r>
              <a:rPr lang="en-AU" sz="6000" dirty="0" smtClean="0"/>
              <a:t>-</a:t>
            </a:r>
            <a:r>
              <a:rPr lang="en-AU" sz="6000" dirty="0" err="1" smtClean="0"/>
              <a:t>tion</a:t>
            </a:r>
            <a:endParaRPr lang="en-AU" sz="6000" dirty="0"/>
          </a:p>
        </p:txBody>
      </p:sp>
      <p:sp>
        <p:nvSpPr>
          <p:cNvPr id="5" name="TextBox 4"/>
          <p:cNvSpPr txBox="1"/>
          <p:nvPr/>
        </p:nvSpPr>
        <p:spPr>
          <a:xfrm>
            <a:off x="1066800" y="4089400"/>
            <a:ext cx="5486400" cy="1015663"/>
          </a:xfrm>
          <a:prstGeom prst="rect">
            <a:avLst/>
          </a:prstGeom>
          <a:solidFill>
            <a:schemeClr val="bg1"/>
          </a:solidFill>
        </p:spPr>
        <p:txBody>
          <a:bodyPr wrap="square" rtlCol="0">
            <a:spAutoFit/>
          </a:bodyPr>
          <a:lstStyle/>
          <a:p>
            <a:r>
              <a:rPr lang="en-AU" sz="6000" b="1" dirty="0" err="1" smtClean="0"/>
              <a:t>Dif</a:t>
            </a:r>
            <a:r>
              <a:rPr lang="en-AU" sz="6000" dirty="0" smtClean="0"/>
              <a:t>-</a:t>
            </a:r>
            <a:r>
              <a:rPr lang="en-AU" sz="6000" dirty="0" err="1" smtClean="0"/>
              <a:t>fer</a:t>
            </a:r>
            <a:r>
              <a:rPr lang="en-AU" sz="6000" dirty="0" smtClean="0"/>
              <a:t>-</a:t>
            </a:r>
            <a:r>
              <a:rPr lang="en-AU" sz="6000" b="1" u="sng" dirty="0" smtClean="0"/>
              <a:t>EN</a:t>
            </a:r>
            <a:r>
              <a:rPr lang="en-AU" sz="6000" dirty="0" smtClean="0"/>
              <a:t>-</a:t>
            </a:r>
            <a:r>
              <a:rPr lang="en-AU" sz="6000" dirty="0" err="1" smtClean="0"/>
              <a:t>ti</a:t>
            </a:r>
            <a:r>
              <a:rPr lang="en-AU" sz="6000" dirty="0" smtClean="0"/>
              <a:t>-ate</a:t>
            </a:r>
            <a:endParaRPr lang="en-AU" sz="6000" dirty="0"/>
          </a:p>
        </p:txBody>
      </p:sp>
      <p:sp>
        <p:nvSpPr>
          <p:cNvPr id="6" name="TextBox 5"/>
          <p:cNvSpPr txBox="1"/>
          <p:nvPr/>
        </p:nvSpPr>
        <p:spPr>
          <a:xfrm>
            <a:off x="1066800" y="5257800"/>
            <a:ext cx="6019800" cy="1015663"/>
          </a:xfrm>
          <a:prstGeom prst="rect">
            <a:avLst/>
          </a:prstGeom>
          <a:solidFill>
            <a:schemeClr val="bg1"/>
          </a:solidFill>
        </p:spPr>
        <p:txBody>
          <a:bodyPr wrap="square" rtlCol="0">
            <a:spAutoFit/>
          </a:bodyPr>
          <a:lstStyle/>
          <a:p>
            <a:r>
              <a:rPr lang="en-AU" sz="6000" b="1" dirty="0" smtClean="0"/>
              <a:t>Phil</a:t>
            </a:r>
            <a:r>
              <a:rPr lang="en-AU" sz="6000" dirty="0" smtClean="0"/>
              <a:t>-o-</a:t>
            </a:r>
            <a:r>
              <a:rPr lang="en-AU" sz="6000" b="1" u="sng" dirty="0" smtClean="0"/>
              <a:t>SOPH</a:t>
            </a:r>
            <a:r>
              <a:rPr lang="en-AU" sz="6000" dirty="0" smtClean="0"/>
              <a:t>-</a:t>
            </a:r>
            <a:r>
              <a:rPr lang="en-AU" sz="6000" dirty="0" err="1" smtClean="0"/>
              <a:t>ic</a:t>
            </a:r>
            <a:r>
              <a:rPr lang="en-AU" sz="6000" dirty="0" smtClean="0"/>
              <a:t>-al</a:t>
            </a:r>
            <a:endParaRPr lang="en-AU" sz="60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5677765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Compound Words</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48" y="1447801"/>
            <a:ext cx="9168127" cy="5410200"/>
          </a:xfrm>
          <a:prstGeom prst="rect">
            <a:avLst/>
          </a:prstGeom>
        </p:spPr>
      </p:pic>
      <p:sp>
        <p:nvSpPr>
          <p:cNvPr id="4" name="TextBox 3"/>
          <p:cNvSpPr txBox="1"/>
          <p:nvPr/>
        </p:nvSpPr>
        <p:spPr>
          <a:xfrm>
            <a:off x="6172200" y="1752600"/>
            <a:ext cx="2438400" cy="1015663"/>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Nouns</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54</a:t>
            </a:fld>
            <a:endParaRPr lang="en-US"/>
          </a:p>
        </p:txBody>
      </p:sp>
    </p:spTree>
    <p:extLst>
      <p:ext uri="{BB962C8B-B14F-4D97-AF65-F5344CB8AC3E}">
        <p14:creationId xmlns:p14="http://schemas.microsoft.com/office/powerpoint/2010/main" val="33311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371599" y="152400"/>
            <a:ext cx="6400800" cy="2794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52400" y="2375719"/>
            <a:ext cx="3276600" cy="1143000"/>
          </a:xfrm>
          <a:solidFill>
            <a:schemeClr val="bg1"/>
          </a:solidFill>
          <a:ln>
            <a:solidFill>
              <a:schemeClr val="tx1"/>
            </a:solidFill>
          </a:ln>
        </p:spPr>
        <p:txBody>
          <a:bodyPr/>
          <a:lstStyle/>
          <a:p>
            <a:pPr algn="l"/>
            <a:r>
              <a:rPr lang="en-AU" dirty="0" err="1" smtClean="0"/>
              <a:t>GREENhouse</a:t>
            </a:r>
            <a:endParaRPr lang="en-AU"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85329" y="4191000"/>
            <a:ext cx="6973341" cy="2549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5562600" y="3392129"/>
            <a:ext cx="3360174" cy="1143000"/>
          </a:xfrm>
          <a:prstGeom prst="rect">
            <a:avLst/>
          </a:prstGeom>
          <a:solidFill>
            <a:schemeClr val="bg1"/>
          </a:solidFill>
          <a:ln>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dirty="0" smtClean="0"/>
              <a:t>green HOUSE</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55</a:t>
            </a:fld>
            <a:endParaRPr lang="en-US"/>
          </a:p>
        </p:txBody>
      </p:sp>
    </p:spTree>
    <p:extLst>
      <p:ext uri="{BB962C8B-B14F-4D97-AF65-F5344CB8AC3E}">
        <p14:creationId xmlns:p14="http://schemas.microsoft.com/office/powerpoint/2010/main" val="345240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Compound Words</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48" y="1447801"/>
            <a:ext cx="9168127" cy="5410200"/>
          </a:xfrm>
          <a:prstGeom prst="rect">
            <a:avLst/>
          </a:prstGeom>
        </p:spPr>
      </p:pic>
      <p:sp>
        <p:nvSpPr>
          <p:cNvPr id="4" name="TextBox 3"/>
          <p:cNvSpPr txBox="1"/>
          <p:nvPr/>
        </p:nvSpPr>
        <p:spPr>
          <a:xfrm>
            <a:off x="5257800" y="5410200"/>
            <a:ext cx="3581400" cy="1015663"/>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Adjectives</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extLst>
      <p:ext uri="{BB962C8B-B14F-4D97-AF65-F5344CB8AC3E}">
        <p14:creationId xmlns:p14="http://schemas.microsoft.com/office/powerpoint/2010/main" val="95223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479"/>
          </a:xfrm>
          <a:solidFill>
            <a:schemeClr val="accent1">
              <a:lumMod val="40000"/>
              <a:lumOff val="60000"/>
            </a:schemeClr>
          </a:solidFill>
        </p:spPr>
        <p:txBody>
          <a:bodyPr/>
          <a:lstStyle/>
          <a:p>
            <a:r>
              <a:rPr lang="en-AU" b="1" dirty="0" smtClean="0"/>
              <a:t>2 adjectives</a:t>
            </a:r>
            <a:endParaRPr lang="en-AU" b="1" dirty="0"/>
          </a:p>
        </p:txBody>
      </p:sp>
      <p:sp>
        <p:nvSpPr>
          <p:cNvPr id="3" name="Title 1"/>
          <p:cNvSpPr txBox="1">
            <a:spLocks/>
          </p:cNvSpPr>
          <p:nvPr/>
        </p:nvSpPr>
        <p:spPr>
          <a:xfrm>
            <a:off x="594852" y="3352800"/>
            <a:ext cx="8229600" cy="838200"/>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dirty="0" smtClean="0"/>
              <a:t>Noun + adjective</a:t>
            </a:r>
            <a:endParaRPr lang="en-AU" b="1" dirty="0"/>
          </a:p>
        </p:txBody>
      </p:sp>
      <p:sp>
        <p:nvSpPr>
          <p:cNvPr id="4" name="Rectangle 3"/>
          <p:cNvSpPr/>
          <p:nvPr/>
        </p:nvSpPr>
        <p:spPr>
          <a:xfrm>
            <a:off x="594852" y="1524000"/>
            <a:ext cx="2834148" cy="1219200"/>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877529" y="1865793"/>
            <a:ext cx="2521974" cy="584775"/>
          </a:xfrm>
          <a:prstGeom prst="rect">
            <a:avLst/>
          </a:prstGeom>
          <a:noFill/>
        </p:spPr>
        <p:txBody>
          <a:bodyPr wrap="square" rtlCol="0">
            <a:spAutoFit/>
          </a:bodyPr>
          <a:lstStyle/>
          <a:p>
            <a:r>
              <a:rPr lang="en-AU"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Dark-</a:t>
            </a:r>
            <a:r>
              <a:rPr lang="en-AU" sz="3200" b="1"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GREEN</a:t>
            </a:r>
            <a:endParaRPr lang="en-AU" sz="3200" b="1"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1152117"/>
            <a:ext cx="2855042" cy="201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78976" y="1865793"/>
            <a:ext cx="3060290" cy="646331"/>
          </a:xfrm>
          <a:prstGeom prst="rect">
            <a:avLst/>
          </a:prstGeom>
          <a:solidFill>
            <a:schemeClr val="bg1"/>
          </a:solidFill>
          <a:ln>
            <a:solidFill>
              <a:schemeClr val="tx1"/>
            </a:solidFill>
          </a:ln>
        </p:spPr>
        <p:txBody>
          <a:bodyPr wrap="square" rtlCol="0">
            <a:spAutoFit/>
          </a:bodyPr>
          <a:lstStyle/>
          <a:p>
            <a:r>
              <a:rPr lang="en-AU" sz="3600" b="1" dirty="0" err="1" smtClean="0"/>
              <a:t>Well-</a:t>
            </a:r>
            <a:r>
              <a:rPr lang="en-AU" sz="3600" b="1" u="sng" dirty="0" err="1" smtClean="0"/>
              <a:t>DRESSED</a:t>
            </a:r>
            <a:endParaRPr lang="en-AU" sz="3600" b="1" u="sng"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03787" y="4364324"/>
            <a:ext cx="2590800" cy="201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18087" y="5080649"/>
            <a:ext cx="2362200" cy="584775"/>
          </a:xfrm>
          <a:prstGeom prst="rect">
            <a:avLst/>
          </a:prstGeom>
          <a:solidFill>
            <a:srgbClr val="FFFFFF">
              <a:alpha val="80000"/>
            </a:srgbClr>
          </a:solidFill>
        </p:spPr>
        <p:txBody>
          <a:bodyPr wrap="square" rtlCol="0">
            <a:spAutoFit/>
          </a:bodyPr>
          <a:lstStyle/>
          <a:p>
            <a:r>
              <a:rPr lang="en-AU" sz="3200" b="1" u="sng" dirty="0" err="1" smtClean="0"/>
              <a:t>WAter</a:t>
            </a:r>
            <a:r>
              <a:rPr lang="en-AU" sz="3200" b="1" dirty="0" smtClean="0"/>
              <a:t>-proof</a:t>
            </a:r>
            <a:endParaRPr lang="en-AU" sz="3200" b="1" dirty="0"/>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34200" y="4364324"/>
            <a:ext cx="172402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57800" y="5131191"/>
            <a:ext cx="1676400" cy="584775"/>
          </a:xfrm>
          <a:prstGeom prst="rect">
            <a:avLst/>
          </a:prstGeom>
          <a:noFill/>
        </p:spPr>
        <p:txBody>
          <a:bodyPr wrap="square" rtlCol="0">
            <a:spAutoFit/>
          </a:bodyPr>
          <a:lstStyle/>
          <a:p>
            <a:r>
              <a:rPr lang="en-AU" sz="3200" b="1" u="sng" dirty="0" smtClean="0"/>
              <a:t>AIR</a:t>
            </a:r>
            <a:r>
              <a:rPr lang="en-AU" sz="3200" b="1" dirty="0" smtClean="0"/>
              <a:t>-sick</a:t>
            </a:r>
            <a:endParaRPr lang="en-AU" sz="3200" b="1"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57</a:t>
            </a:fld>
            <a:endParaRPr lang="en-US"/>
          </a:p>
        </p:txBody>
      </p:sp>
    </p:spTree>
    <p:extLst>
      <p:ext uri="{BB962C8B-B14F-4D97-AF65-F5344CB8AC3E}">
        <p14:creationId xmlns:p14="http://schemas.microsoft.com/office/powerpoint/2010/main" val="19468042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Compound Words</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748" y="1447801"/>
            <a:ext cx="9168127" cy="5410200"/>
          </a:xfrm>
          <a:prstGeom prst="rect">
            <a:avLst/>
          </a:prstGeom>
        </p:spPr>
      </p:pic>
      <p:sp>
        <p:nvSpPr>
          <p:cNvPr id="4" name="TextBox 3"/>
          <p:cNvSpPr txBox="1"/>
          <p:nvPr/>
        </p:nvSpPr>
        <p:spPr>
          <a:xfrm>
            <a:off x="5029200" y="5901445"/>
            <a:ext cx="3810000" cy="646331"/>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Compound nouns</a:t>
            </a:r>
            <a:endParaRPr lang="en-A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81000" y="5901444"/>
            <a:ext cx="2842752" cy="646331"/>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Phrasal verbs</a:t>
            </a:r>
            <a:endParaRPr lang="en-A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3795252" y="5901445"/>
            <a:ext cx="662448" cy="646331"/>
          </a:xfrm>
          <a:prstGeom prst="rect">
            <a:avLst/>
          </a:prstGeom>
          <a:solidFill>
            <a:schemeClr val="bg1"/>
          </a:solid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vs</a:t>
            </a:r>
            <a:endParaRPr lang="en-A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58</a:t>
            </a:fld>
            <a:endParaRPr lang="en-US"/>
          </a:p>
        </p:txBody>
      </p:sp>
    </p:spTree>
    <p:extLst>
      <p:ext uri="{BB962C8B-B14F-4D97-AF65-F5344CB8AC3E}">
        <p14:creationId xmlns:p14="http://schemas.microsoft.com/office/powerpoint/2010/main" val="215099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1"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0-#ppt_h/2"/>
                                          </p:val>
                                        </p:tav>
                                        <p:tav tm="100000">
                                          <p:val>
                                            <p:strVal val="#ppt_y"/>
                                          </p:val>
                                        </p:tav>
                                      </p:tavLst>
                                    </p:anim>
                                  </p:childTnLst>
                                </p:cTn>
                              </p:par>
                            </p:childTnLst>
                          </p:cTn>
                        </p:par>
                        <p:par>
                          <p:cTn id="14" fill="hold">
                            <p:stCondLst>
                              <p:cond delay="25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785811"/>
            <a:ext cx="2066925"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747712"/>
            <a:ext cx="1714500"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00300" y="785811"/>
            <a:ext cx="2667000" cy="646331"/>
          </a:xfrm>
          <a:prstGeom prst="rect">
            <a:avLst/>
          </a:prstGeom>
          <a:noFill/>
          <a:ln>
            <a:solidFill>
              <a:schemeClr val="tx1"/>
            </a:solidFill>
          </a:ln>
        </p:spPr>
        <p:txBody>
          <a:bodyPr wrap="square" rtlCol="0">
            <a:spAutoFit/>
          </a:bodyPr>
          <a:lstStyle/>
          <a:p>
            <a:r>
              <a:rPr lang="en-AU" sz="3600" b="1" dirty="0" smtClean="0"/>
              <a:t>make </a:t>
            </a:r>
            <a:r>
              <a:rPr lang="en-AU" sz="3600" b="1" u="sng" dirty="0" smtClean="0"/>
              <a:t>UP</a:t>
            </a:r>
            <a:endParaRPr lang="en-AU" sz="3600" b="1" u="sng" dirty="0"/>
          </a:p>
        </p:txBody>
      </p:sp>
      <p:sp>
        <p:nvSpPr>
          <p:cNvPr id="6" name="TextBox 5"/>
          <p:cNvSpPr txBox="1"/>
          <p:nvPr/>
        </p:nvSpPr>
        <p:spPr>
          <a:xfrm>
            <a:off x="4267200" y="2225455"/>
            <a:ext cx="2133600" cy="646331"/>
          </a:xfrm>
          <a:prstGeom prst="rect">
            <a:avLst/>
          </a:prstGeom>
          <a:noFill/>
          <a:ln>
            <a:solidFill>
              <a:schemeClr val="tx1"/>
            </a:solidFill>
          </a:ln>
        </p:spPr>
        <p:txBody>
          <a:bodyPr wrap="square" rtlCol="0">
            <a:spAutoFit/>
          </a:bodyPr>
          <a:lstStyle/>
          <a:p>
            <a:r>
              <a:rPr lang="en-AU" sz="3600" b="1" u="sng" dirty="0" err="1" smtClean="0"/>
              <a:t>MAKE</a:t>
            </a:r>
            <a:r>
              <a:rPr lang="en-AU" sz="3600" b="1" dirty="0" err="1" smtClean="0"/>
              <a:t>-up</a:t>
            </a:r>
            <a:endParaRPr lang="en-AU" sz="3600" b="1" u="sng" dirty="0"/>
          </a:p>
        </p:txBody>
      </p:sp>
      <p:pic>
        <p:nvPicPr>
          <p:cNvPr id="4100"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101" y="3886200"/>
            <a:ext cx="2762796" cy="2452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667000" y="4038599"/>
            <a:ext cx="1981200" cy="646331"/>
          </a:xfrm>
          <a:prstGeom prst="rect">
            <a:avLst/>
          </a:prstGeom>
          <a:solidFill>
            <a:schemeClr val="bg1"/>
          </a:solidFill>
          <a:ln>
            <a:solidFill>
              <a:schemeClr val="tx1"/>
            </a:solidFill>
          </a:ln>
        </p:spPr>
        <p:txBody>
          <a:bodyPr wrap="square" rtlCol="0">
            <a:spAutoFit/>
          </a:bodyPr>
          <a:lstStyle/>
          <a:p>
            <a:r>
              <a:rPr lang="en-AU" sz="3600" b="1" dirty="0" smtClean="0"/>
              <a:t>Take </a:t>
            </a:r>
            <a:r>
              <a:rPr lang="en-AU" sz="3600" b="1" u="sng" dirty="0" smtClean="0"/>
              <a:t>OFF</a:t>
            </a:r>
            <a:endParaRPr lang="en-AU" sz="3600" b="1" u="sng" dirty="0"/>
          </a:p>
        </p:txBody>
      </p:sp>
      <p:pic>
        <p:nvPicPr>
          <p:cNvPr id="4101" name="Picture 5"/>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123578" y="4544616"/>
            <a:ext cx="2725148" cy="2006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218474" y="5846343"/>
            <a:ext cx="1905103" cy="646331"/>
          </a:xfrm>
          <a:prstGeom prst="rect">
            <a:avLst/>
          </a:prstGeom>
          <a:noFill/>
          <a:ln>
            <a:solidFill>
              <a:schemeClr val="tx1"/>
            </a:solidFill>
          </a:ln>
        </p:spPr>
        <p:txBody>
          <a:bodyPr wrap="square" rtlCol="0">
            <a:spAutoFit/>
          </a:bodyPr>
          <a:lstStyle/>
          <a:p>
            <a:r>
              <a:rPr lang="en-AU" sz="3600" b="1" u="sng" dirty="0" err="1" smtClean="0"/>
              <a:t>TAKE</a:t>
            </a:r>
            <a:r>
              <a:rPr lang="en-AU" sz="3600" b="1" dirty="0" err="1" smtClean="0"/>
              <a:t>-off</a:t>
            </a:r>
            <a:endParaRPr lang="en-AU" sz="3600" b="1" u="sng"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59</a:t>
            </a:fld>
            <a:endParaRPr lang="en-US"/>
          </a:p>
        </p:txBody>
      </p:sp>
    </p:spTree>
    <p:extLst>
      <p:ext uri="{BB962C8B-B14F-4D97-AF65-F5344CB8AC3E}">
        <p14:creationId xmlns:p14="http://schemas.microsoft.com/office/powerpoint/2010/main" val="326701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what’s the difference?</a:t>
            </a:r>
            <a:endParaRPr lang="en-AU"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81129" y="1219200"/>
            <a:ext cx="3857941" cy="5397910"/>
          </a:xfrm>
          <a:prstGeom prst="rect">
            <a:avLst/>
          </a:prstGeom>
          <a:ln>
            <a:noFill/>
          </a:ln>
          <a:effectLst>
            <a:softEdge rad="112500"/>
          </a:effectLst>
        </p:spPr>
      </p:pic>
      <p:sp>
        <p:nvSpPr>
          <p:cNvPr id="4" name="TextBox 3"/>
          <p:cNvSpPr txBox="1"/>
          <p:nvPr/>
        </p:nvSpPr>
        <p:spPr>
          <a:xfrm>
            <a:off x="228600" y="5257800"/>
            <a:ext cx="8763000" cy="707886"/>
          </a:xfrm>
          <a:prstGeom prst="rect">
            <a:avLst/>
          </a:prstGeom>
          <a:noFill/>
        </p:spPr>
        <p:txBody>
          <a:bodyPr wrap="square" rtlCol="0">
            <a:spAutoFit/>
          </a:bodyPr>
          <a:lstStyle/>
          <a:p>
            <a:pPr algn="ctr"/>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Does Chinese have stress and intonation?</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41518354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Worksheet 6</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175140" cy="4800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78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Answers – worksheet 6 (1)</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61</a:t>
            </a:fld>
            <a:endParaRPr lang="en-US"/>
          </a:p>
        </p:txBody>
      </p:sp>
      <p:sp>
        <p:nvSpPr>
          <p:cNvPr id="4" name="Rectangle 3"/>
          <p:cNvSpPr/>
          <p:nvPr/>
        </p:nvSpPr>
        <p:spPr>
          <a:xfrm>
            <a:off x="152400" y="2286000"/>
            <a:ext cx="8686800" cy="3785652"/>
          </a:xfrm>
          <a:prstGeom prst="rect">
            <a:avLst/>
          </a:prstGeom>
        </p:spPr>
        <p:txBody>
          <a:bodyPr wrap="square">
            <a:spAutoFit/>
          </a:bodyPr>
          <a:lstStyle/>
          <a:p>
            <a:r>
              <a:rPr lang="en-AU" sz="4000" dirty="0"/>
              <a:t>1. I heard a </a:t>
            </a:r>
            <a:r>
              <a:rPr lang="en-AU" sz="4000" u="sng" dirty="0"/>
              <a:t>black</a:t>
            </a:r>
            <a:r>
              <a:rPr lang="en-AU" sz="4000" dirty="0"/>
              <a:t>bird singing.</a:t>
            </a:r>
          </a:p>
          <a:p>
            <a:r>
              <a:rPr lang="en-AU" sz="4000" dirty="0"/>
              <a:t>2. Put the seedlings in the </a:t>
            </a:r>
            <a:r>
              <a:rPr lang="en-AU" sz="4000" u="sng" dirty="0"/>
              <a:t>green</a:t>
            </a:r>
            <a:r>
              <a:rPr lang="en-AU" sz="4000" dirty="0"/>
              <a:t>house until they are taller.</a:t>
            </a:r>
          </a:p>
          <a:p>
            <a:r>
              <a:rPr lang="en-AU" sz="4000" dirty="0"/>
              <a:t>3. He is a bad-</a:t>
            </a:r>
            <a:r>
              <a:rPr lang="en-AU" sz="4000" u="sng" dirty="0"/>
              <a:t>temp</a:t>
            </a:r>
            <a:r>
              <a:rPr lang="en-AU" sz="4000" dirty="0"/>
              <a:t>ered old man.</a:t>
            </a:r>
          </a:p>
          <a:p>
            <a:r>
              <a:rPr lang="en-AU" sz="4000" dirty="0"/>
              <a:t>4. My </a:t>
            </a:r>
            <a:r>
              <a:rPr lang="en-AU" sz="4000" u="sng" dirty="0"/>
              <a:t>grand</a:t>
            </a:r>
            <a:r>
              <a:rPr lang="en-AU" sz="4000" dirty="0"/>
              <a:t>parents are a little old-</a:t>
            </a:r>
            <a:r>
              <a:rPr lang="en-AU" sz="4000" u="sng" dirty="0"/>
              <a:t>fash</a:t>
            </a:r>
            <a:r>
              <a:rPr lang="en-AU" sz="4000" dirty="0"/>
              <a:t>ioned.</a:t>
            </a:r>
          </a:p>
        </p:txBody>
      </p:sp>
    </p:spTree>
    <p:extLst>
      <p:ext uri="{BB962C8B-B14F-4D97-AF65-F5344CB8AC3E}">
        <p14:creationId xmlns:p14="http://schemas.microsoft.com/office/powerpoint/2010/main" val="7930673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Answers – worksheet 6 (2)</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62</a:t>
            </a:fld>
            <a:endParaRPr lang="en-US"/>
          </a:p>
        </p:txBody>
      </p:sp>
      <p:sp>
        <p:nvSpPr>
          <p:cNvPr id="4" name="Rectangle 3"/>
          <p:cNvSpPr/>
          <p:nvPr/>
        </p:nvSpPr>
        <p:spPr>
          <a:xfrm>
            <a:off x="152400" y="1981200"/>
            <a:ext cx="8686800" cy="4401205"/>
          </a:xfrm>
          <a:prstGeom prst="rect">
            <a:avLst/>
          </a:prstGeom>
        </p:spPr>
        <p:txBody>
          <a:bodyPr wrap="square">
            <a:spAutoFit/>
          </a:bodyPr>
          <a:lstStyle/>
          <a:p>
            <a:r>
              <a:rPr lang="en-AU" sz="4000" dirty="0"/>
              <a:t>5. I don’t under</a:t>
            </a:r>
            <a:r>
              <a:rPr lang="en-AU" sz="4000" u="sng" dirty="0"/>
              <a:t>stand</a:t>
            </a:r>
            <a:r>
              <a:rPr lang="en-AU" sz="4000" dirty="0"/>
              <a:t> what you mean.</a:t>
            </a:r>
          </a:p>
          <a:p>
            <a:r>
              <a:rPr lang="en-AU" sz="4000" dirty="0"/>
              <a:t>6. The water will over</a:t>
            </a:r>
            <a:r>
              <a:rPr lang="en-AU" sz="4000" u="sng" dirty="0"/>
              <a:t>flow</a:t>
            </a:r>
            <a:r>
              <a:rPr lang="en-AU" sz="4000" dirty="0"/>
              <a:t> and come out through this </a:t>
            </a:r>
            <a:r>
              <a:rPr lang="en-AU" sz="4000" u="sng" dirty="0"/>
              <a:t>ov</a:t>
            </a:r>
            <a:r>
              <a:rPr lang="en-AU" sz="4000" dirty="0"/>
              <a:t>erflow pipe. </a:t>
            </a:r>
          </a:p>
          <a:p>
            <a:r>
              <a:rPr lang="en-AU" sz="4000" dirty="0"/>
              <a:t>7. I need to go to the </a:t>
            </a:r>
            <a:r>
              <a:rPr lang="en-AU" sz="4000" u="sng" dirty="0"/>
              <a:t>su</a:t>
            </a:r>
            <a:r>
              <a:rPr lang="en-AU" sz="4000" dirty="0"/>
              <a:t>permarket before I leave for the </a:t>
            </a:r>
            <a:r>
              <a:rPr lang="en-AU" sz="4000" u="sng" dirty="0"/>
              <a:t>air</a:t>
            </a:r>
            <a:r>
              <a:rPr lang="en-AU" sz="4000" dirty="0"/>
              <a:t>port.</a:t>
            </a:r>
            <a:r>
              <a:rPr lang="en-AU" sz="4000" i="1" dirty="0"/>
              <a:t> </a:t>
            </a:r>
            <a:endParaRPr lang="en-AU" sz="4000" dirty="0"/>
          </a:p>
          <a:p>
            <a:r>
              <a:rPr lang="en-AU" sz="4000" dirty="0"/>
              <a:t>8. He is waiting at the </a:t>
            </a:r>
            <a:r>
              <a:rPr lang="en-AU" sz="4000" u="sng" dirty="0"/>
              <a:t>bus</a:t>
            </a:r>
            <a:r>
              <a:rPr lang="en-AU" sz="4000" dirty="0"/>
              <a:t>-stop on the main </a:t>
            </a:r>
            <a:r>
              <a:rPr lang="en-AU" sz="4000" u="sng" dirty="0"/>
              <a:t>high</a:t>
            </a:r>
            <a:r>
              <a:rPr lang="en-AU" sz="4000" dirty="0"/>
              <a:t>way.</a:t>
            </a:r>
            <a:r>
              <a:rPr lang="en-AU" sz="4000" i="1" dirty="0"/>
              <a:t>  </a:t>
            </a:r>
            <a:endParaRPr lang="en-AU" sz="4000" dirty="0"/>
          </a:p>
        </p:txBody>
      </p:sp>
    </p:spTree>
    <p:extLst>
      <p:ext uri="{BB962C8B-B14F-4D97-AF65-F5344CB8AC3E}">
        <p14:creationId xmlns:p14="http://schemas.microsoft.com/office/powerpoint/2010/main" val="31986681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649"/>
            <a:ext cx="8229600" cy="1143000"/>
          </a:xfrm>
        </p:spPr>
        <p:txBody>
          <a:bodyPr/>
          <a:lstStyle/>
          <a:p>
            <a:r>
              <a:rPr lang="en-AU" dirty="0" smtClean="0"/>
              <a:t>Answers – worksheet 6 (3)</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63</a:t>
            </a:fld>
            <a:endParaRPr lang="en-US"/>
          </a:p>
        </p:txBody>
      </p:sp>
      <p:sp>
        <p:nvSpPr>
          <p:cNvPr id="4" name="Rectangle 3"/>
          <p:cNvSpPr/>
          <p:nvPr/>
        </p:nvSpPr>
        <p:spPr>
          <a:xfrm>
            <a:off x="152400" y="1271409"/>
            <a:ext cx="8839200" cy="5632311"/>
          </a:xfrm>
          <a:prstGeom prst="rect">
            <a:avLst/>
          </a:prstGeom>
        </p:spPr>
        <p:txBody>
          <a:bodyPr wrap="square">
            <a:spAutoFit/>
          </a:bodyPr>
          <a:lstStyle/>
          <a:p>
            <a:r>
              <a:rPr lang="en-AU" sz="4000" dirty="0"/>
              <a:t>9. He came straight out of the </a:t>
            </a:r>
            <a:r>
              <a:rPr lang="en-AU" sz="4000" u="sng" dirty="0"/>
              <a:t>swim</a:t>
            </a:r>
            <a:r>
              <a:rPr lang="en-AU" sz="4000" dirty="0"/>
              <a:t>ming-pool and into the </a:t>
            </a:r>
            <a:r>
              <a:rPr lang="en-AU" sz="4000" u="sng" dirty="0"/>
              <a:t>liv</a:t>
            </a:r>
            <a:r>
              <a:rPr lang="en-AU" sz="4000" dirty="0"/>
              <a:t>ing-room to answer the </a:t>
            </a:r>
            <a:r>
              <a:rPr lang="en-AU" sz="4000" u="sng" dirty="0"/>
              <a:t>tel</a:t>
            </a:r>
            <a:r>
              <a:rPr lang="en-AU" sz="4000" dirty="0"/>
              <a:t>ephone. </a:t>
            </a:r>
          </a:p>
          <a:p>
            <a:r>
              <a:rPr lang="en-AU" sz="4000" dirty="0"/>
              <a:t>10. This </a:t>
            </a:r>
            <a:r>
              <a:rPr lang="en-AU" sz="4000" u="sng" dirty="0"/>
              <a:t>rain</a:t>
            </a:r>
            <a:r>
              <a:rPr lang="en-AU" sz="4000" dirty="0"/>
              <a:t>coat isn’t </a:t>
            </a:r>
            <a:r>
              <a:rPr lang="en-AU" sz="4000" u="sng" dirty="0"/>
              <a:t>wat</a:t>
            </a:r>
            <a:r>
              <a:rPr lang="en-AU" sz="4000" dirty="0"/>
              <a:t>erproof. </a:t>
            </a:r>
          </a:p>
          <a:p>
            <a:r>
              <a:rPr lang="en-AU" sz="4000" dirty="0"/>
              <a:t>11. </a:t>
            </a:r>
            <a:r>
              <a:rPr lang="en-AU" sz="4000" u="sng" dirty="0"/>
              <a:t>Traf</a:t>
            </a:r>
            <a:r>
              <a:rPr lang="en-AU" sz="4000" dirty="0"/>
              <a:t>fic-lights are confusing because I’m </a:t>
            </a:r>
            <a:r>
              <a:rPr lang="en-AU" sz="4000" u="sng" dirty="0"/>
              <a:t>col</a:t>
            </a:r>
            <a:r>
              <a:rPr lang="en-AU" sz="4000" dirty="0"/>
              <a:t>our-blind. </a:t>
            </a:r>
          </a:p>
          <a:p>
            <a:r>
              <a:rPr lang="en-AU" sz="4000" dirty="0"/>
              <a:t>12. What’s he like? Well he’s easy-</a:t>
            </a:r>
            <a:r>
              <a:rPr lang="en-AU" sz="4000" u="sng" dirty="0"/>
              <a:t>go</a:t>
            </a:r>
            <a:r>
              <a:rPr lang="en-AU" sz="4000" dirty="0"/>
              <a:t>ing, and good-</a:t>
            </a:r>
            <a:r>
              <a:rPr lang="en-AU" sz="4000" u="sng" dirty="0"/>
              <a:t>look</a:t>
            </a:r>
            <a:r>
              <a:rPr lang="en-AU" sz="4000" dirty="0"/>
              <a:t>ing, very self-</a:t>
            </a:r>
            <a:r>
              <a:rPr lang="en-AU" sz="4000" u="sng" dirty="0"/>
              <a:t>con</a:t>
            </a:r>
            <a:r>
              <a:rPr lang="en-AU" sz="4000" dirty="0"/>
              <a:t>fident and always well-</a:t>
            </a:r>
            <a:r>
              <a:rPr lang="en-AU" sz="4000" u="sng" dirty="0"/>
              <a:t>dressed</a:t>
            </a:r>
            <a:r>
              <a:rPr lang="en-AU" sz="4000" dirty="0"/>
              <a:t>. </a:t>
            </a:r>
          </a:p>
        </p:txBody>
      </p:sp>
    </p:spTree>
    <p:extLst>
      <p:ext uri="{BB962C8B-B14F-4D97-AF65-F5344CB8AC3E}">
        <p14:creationId xmlns:p14="http://schemas.microsoft.com/office/powerpoint/2010/main" val="28917686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7200" dirty="0" smtClean="0"/>
              <a:t>Sentence Auction!</a:t>
            </a:r>
            <a:endParaRPr lang="en-AU" sz="7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628900" y="1578156"/>
            <a:ext cx="3886200" cy="4755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515100" y="5410200"/>
            <a:ext cx="1714500" cy="707886"/>
          </a:xfrm>
          <a:prstGeom prst="rect">
            <a:avLst/>
          </a:prstGeom>
          <a:noFill/>
        </p:spPr>
        <p:txBody>
          <a:bodyPr wrap="square" rtlCol="0">
            <a:spAutoFit/>
          </a:bodyPr>
          <a:lstStyle/>
          <a:p>
            <a:r>
              <a:rPr lang="en-AU" sz="4000" dirty="0" smtClean="0"/>
              <a:t>Page 9</a:t>
            </a:r>
            <a:endParaRPr lang="en-AU" sz="4000" dirty="0"/>
          </a:p>
        </p:txBody>
      </p:sp>
    </p:spTree>
    <p:extLst>
      <p:ext uri="{BB962C8B-B14F-4D97-AF65-F5344CB8AC3E}">
        <p14:creationId xmlns:p14="http://schemas.microsoft.com/office/powerpoint/2010/main" val="108203732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7200" dirty="0" smtClean="0"/>
              <a:t>Answers!</a:t>
            </a:r>
            <a:endParaRPr lang="en-AU" sz="7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906142790"/>
              </p:ext>
            </p:extLst>
          </p:nvPr>
        </p:nvGraphicFramePr>
        <p:xfrm>
          <a:off x="762000" y="1397000"/>
          <a:ext cx="7924800" cy="4394200"/>
        </p:xfrm>
        <a:graphic>
          <a:graphicData uri="http://schemas.openxmlformats.org/drawingml/2006/table">
            <a:tbl>
              <a:tblPr firstRow="1" bandRow="1">
                <a:tableStyleId>{5940675A-B579-460E-94D1-54222C63F5DA}</a:tableStyleId>
              </a:tblPr>
              <a:tblGrid>
                <a:gridCol w="1981200"/>
                <a:gridCol w="1981200"/>
                <a:gridCol w="1981200"/>
                <a:gridCol w="1981200"/>
              </a:tblGrid>
              <a:tr h="878840">
                <a:tc>
                  <a:txBody>
                    <a:bodyPr/>
                    <a:lstStyle/>
                    <a:p>
                      <a:pPr algn="ctr"/>
                      <a:r>
                        <a:rPr lang="en-AU" sz="2800" dirty="0" smtClean="0"/>
                        <a:t>1</a:t>
                      </a:r>
                      <a:endParaRPr lang="en-AU" sz="2800" dirty="0"/>
                    </a:p>
                  </a:txBody>
                  <a:tcPr anchor="ctr"/>
                </a:tc>
                <a:tc>
                  <a:txBody>
                    <a:bodyPr/>
                    <a:lstStyle/>
                    <a:p>
                      <a:pPr algn="ctr"/>
                      <a:endParaRPr lang="en-AU" sz="2800" dirty="0"/>
                    </a:p>
                  </a:txBody>
                  <a:tcPr anchor="ctr"/>
                </a:tc>
                <a:tc>
                  <a:txBody>
                    <a:bodyPr/>
                    <a:lstStyle/>
                    <a:p>
                      <a:pPr algn="ctr"/>
                      <a:r>
                        <a:rPr lang="en-AU" sz="2800" dirty="0" smtClean="0"/>
                        <a:t>6</a:t>
                      </a:r>
                      <a:endParaRPr lang="en-AU" sz="2800" dirty="0"/>
                    </a:p>
                  </a:txBody>
                  <a:tcPr anchor="ctr"/>
                </a:tc>
                <a:tc>
                  <a:txBody>
                    <a:bodyPr/>
                    <a:lstStyle/>
                    <a:p>
                      <a:pPr algn="ctr"/>
                      <a:endParaRPr lang="en-AU" sz="2800" dirty="0"/>
                    </a:p>
                  </a:txBody>
                  <a:tcPr anchor="ctr"/>
                </a:tc>
              </a:tr>
              <a:tr h="878840">
                <a:tc>
                  <a:txBody>
                    <a:bodyPr/>
                    <a:lstStyle/>
                    <a:p>
                      <a:pPr algn="ctr"/>
                      <a:r>
                        <a:rPr lang="en-AU" sz="2800" dirty="0" smtClean="0"/>
                        <a:t>2</a:t>
                      </a:r>
                      <a:endParaRPr lang="en-AU" sz="2800" dirty="0"/>
                    </a:p>
                  </a:txBody>
                  <a:tcPr anchor="ctr"/>
                </a:tc>
                <a:tc>
                  <a:txBody>
                    <a:bodyPr/>
                    <a:lstStyle/>
                    <a:p>
                      <a:pPr algn="ctr"/>
                      <a:r>
                        <a:rPr lang="en-AU" sz="2800" b="1" dirty="0" smtClean="0">
                          <a:solidFill>
                            <a:srgbClr val="00B050"/>
                          </a:solidFill>
                          <a:latin typeface="Arial Black" pitchFamily="34" charset="0"/>
                          <a:cs typeface="Aharoni" pitchFamily="2" charset="-79"/>
                        </a:rPr>
                        <a:t>Correct!</a:t>
                      </a:r>
                      <a:endParaRPr lang="en-AU" sz="2800" b="1" dirty="0">
                        <a:solidFill>
                          <a:srgbClr val="00B050"/>
                        </a:solidFill>
                        <a:latin typeface="Arial Black" pitchFamily="34" charset="0"/>
                        <a:cs typeface="Aharoni" pitchFamily="2" charset="-79"/>
                      </a:endParaRPr>
                    </a:p>
                  </a:txBody>
                  <a:tcPr anchor="ctr"/>
                </a:tc>
                <a:tc>
                  <a:txBody>
                    <a:bodyPr/>
                    <a:lstStyle/>
                    <a:p>
                      <a:pPr algn="ctr"/>
                      <a:r>
                        <a:rPr lang="en-AU" sz="2800" dirty="0" smtClean="0"/>
                        <a:t>7</a:t>
                      </a:r>
                      <a:endParaRPr lang="en-AU" sz="2800" dirty="0"/>
                    </a:p>
                  </a:txBody>
                  <a:tcPr anchor="ctr"/>
                </a:tc>
                <a:tc>
                  <a:txBody>
                    <a:bodyPr/>
                    <a:lstStyle/>
                    <a:p>
                      <a:pPr algn="ctr"/>
                      <a:endParaRPr lang="en-AU" sz="2800" dirty="0"/>
                    </a:p>
                  </a:txBody>
                  <a:tcPr anchor="ctr"/>
                </a:tc>
              </a:tr>
              <a:tr h="878840">
                <a:tc>
                  <a:txBody>
                    <a:bodyPr/>
                    <a:lstStyle/>
                    <a:p>
                      <a:pPr algn="ctr"/>
                      <a:r>
                        <a:rPr lang="en-AU" sz="2800" dirty="0" smtClean="0"/>
                        <a:t>3</a:t>
                      </a:r>
                      <a:endParaRPr lang="en-AU" sz="2800" dirty="0"/>
                    </a:p>
                  </a:txBody>
                  <a:tcPr anchor="ctr"/>
                </a:tc>
                <a:tc>
                  <a:txBody>
                    <a:bodyPr/>
                    <a:lstStyle/>
                    <a:p>
                      <a:pPr algn="ctr"/>
                      <a:endParaRPr lang="en-AU" sz="2800" dirty="0"/>
                    </a:p>
                  </a:txBody>
                  <a:tcPr anchor="ctr"/>
                </a:tc>
                <a:tc>
                  <a:txBody>
                    <a:bodyPr/>
                    <a:lstStyle/>
                    <a:p>
                      <a:pPr algn="ctr"/>
                      <a:r>
                        <a:rPr lang="en-AU" sz="2800" dirty="0" smtClean="0"/>
                        <a:t>8</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r>
              <a:tr h="878840">
                <a:tc>
                  <a:txBody>
                    <a:bodyPr/>
                    <a:lstStyle/>
                    <a:p>
                      <a:pPr algn="ctr"/>
                      <a:r>
                        <a:rPr lang="en-AU" sz="2800" dirty="0" smtClean="0"/>
                        <a:t>4</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c>
                  <a:txBody>
                    <a:bodyPr/>
                    <a:lstStyle/>
                    <a:p>
                      <a:pPr algn="ctr"/>
                      <a:r>
                        <a:rPr lang="en-AU" sz="2800" dirty="0" smtClean="0"/>
                        <a:t>9</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r>
              <a:tr h="878840">
                <a:tc>
                  <a:txBody>
                    <a:bodyPr/>
                    <a:lstStyle/>
                    <a:p>
                      <a:pPr algn="ctr"/>
                      <a:r>
                        <a:rPr lang="en-AU" sz="2800" dirty="0" smtClean="0"/>
                        <a:t>5</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c>
                  <a:txBody>
                    <a:bodyPr/>
                    <a:lstStyle/>
                    <a:p>
                      <a:pPr algn="ctr"/>
                      <a:r>
                        <a:rPr lang="en-AU" sz="2800" dirty="0" smtClean="0"/>
                        <a:t>10</a:t>
                      </a:r>
                      <a:endParaRPr lang="en-AU" sz="2800" dirty="0"/>
                    </a:p>
                  </a:txBody>
                  <a:tcPr anchor="ctr"/>
                </a:tc>
                <a:tc>
                  <a:txBody>
                    <a:bodyPr/>
                    <a:lstStyle/>
                    <a:p>
                      <a:pPr algn="ctr"/>
                      <a:endParaRPr lang="en-AU" sz="2800" dirty="0"/>
                    </a:p>
                  </a:txBody>
                  <a:tcPr anchor="ctr"/>
                </a:tc>
              </a:tr>
            </a:tbl>
          </a:graphicData>
        </a:graphic>
      </p:graphicFrame>
      <p:sp>
        <p:nvSpPr>
          <p:cNvPr id="8" name="Multiply 7"/>
          <p:cNvSpPr/>
          <p:nvPr/>
        </p:nvSpPr>
        <p:spPr>
          <a:xfrm>
            <a:off x="3276600" y="15240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Multiply 9"/>
          <p:cNvSpPr/>
          <p:nvPr/>
        </p:nvSpPr>
        <p:spPr>
          <a:xfrm>
            <a:off x="3276600" y="32004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Multiply 10"/>
          <p:cNvSpPr/>
          <p:nvPr/>
        </p:nvSpPr>
        <p:spPr>
          <a:xfrm>
            <a:off x="7162800" y="15240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Multiply 11"/>
          <p:cNvSpPr/>
          <p:nvPr/>
        </p:nvSpPr>
        <p:spPr>
          <a:xfrm>
            <a:off x="7162800" y="23622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Multiply 12"/>
          <p:cNvSpPr/>
          <p:nvPr/>
        </p:nvSpPr>
        <p:spPr>
          <a:xfrm>
            <a:off x="7239000" y="49530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47367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7200" dirty="0" smtClean="0"/>
              <a:t>Answers!</a:t>
            </a:r>
            <a:endParaRPr lang="en-AU" sz="72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802162368"/>
              </p:ext>
            </p:extLst>
          </p:nvPr>
        </p:nvGraphicFramePr>
        <p:xfrm>
          <a:off x="762000" y="1397000"/>
          <a:ext cx="7772400" cy="4394200"/>
        </p:xfrm>
        <a:graphic>
          <a:graphicData uri="http://schemas.openxmlformats.org/drawingml/2006/table">
            <a:tbl>
              <a:tblPr firstRow="1" bandRow="1">
                <a:tableStyleId>{5940675A-B579-460E-94D1-54222C63F5DA}</a:tableStyleId>
              </a:tblPr>
              <a:tblGrid>
                <a:gridCol w="1943100"/>
                <a:gridCol w="1943100"/>
                <a:gridCol w="1943100"/>
                <a:gridCol w="1943100"/>
              </a:tblGrid>
              <a:tr h="878840">
                <a:tc>
                  <a:txBody>
                    <a:bodyPr/>
                    <a:lstStyle/>
                    <a:p>
                      <a:pPr algn="ctr"/>
                      <a:r>
                        <a:rPr lang="en-AU" sz="2800" dirty="0" smtClean="0"/>
                        <a:t>11</a:t>
                      </a:r>
                      <a:endParaRPr lang="en-AU" sz="2800" dirty="0"/>
                    </a:p>
                  </a:txBody>
                  <a:tcPr anchor="ctr"/>
                </a:tc>
                <a:tc>
                  <a:txBody>
                    <a:bodyPr/>
                    <a:lstStyle/>
                    <a:p>
                      <a:pPr algn="ctr"/>
                      <a:endParaRPr lang="en-AU" sz="2800" dirty="0"/>
                    </a:p>
                  </a:txBody>
                  <a:tcPr anchor="ctr"/>
                </a:tc>
                <a:tc>
                  <a:txBody>
                    <a:bodyPr/>
                    <a:lstStyle/>
                    <a:p>
                      <a:pPr algn="ctr"/>
                      <a:r>
                        <a:rPr lang="en-AU" sz="2800" dirty="0" smtClean="0"/>
                        <a:t>16</a:t>
                      </a:r>
                      <a:endParaRPr lang="en-AU" sz="2800" dirty="0"/>
                    </a:p>
                  </a:txBody>
                  <a:tcPr anchor="ctr"/>
                </a:tc>
                <a:tc>
                  <a:txBody>
                    <a:bodyPr/>
                    <a:lstStyle/>
                    <a:p>
                      <a:pPr algn="ctr"/>
                      <a:endParaRPr lang="en-AU" sz="2800"/>
                    </a:p>
                  </a:txBody>
                  <a:tcPr anchor="ctr"/>
                </a:tc>
              </a:tr>
              <a:tr h="878840">
                <a:tc>
                  <a:txBody>
                    <a:bodyPr/>
                    <a:lstStyle/>
                    <a:p>
                      <a:pPr algn="ctr"/>
                      <a:r>
                        <a:rPr lang="en-AU" sz="2800" dirty="0" smtClean="0"/>
                        <a:t>12</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c>
                  <a:txBody>
                    <a:bodyPr/>
                    <a:lstStyle/>
                    <a:p>
                      <a:pPr algn="ctr"/>
                      <a:r>
                        <a:rPr lang="en-AU" sz="2800" dirty="0" smtClean="0"/>
                        <a:t>17</a:t>
                      </a:r>
                      <a:endParaRPr lang="en-AU" sz="2800" dirty="0"/>
                    </a:p>
                  </a:txBody>
                  <a:tcPr anchor="ctr"/>
                </a:tc>
                <a:tc>
                  <a:txBody>
                    <a:bodyPr/>
                    <a:lstStyle/>
                    <a:p>
                      <a:pPr algn="ctr"/>
                      <a:endParaRPr lang="en-AU" sz="2800" dirty="0"/>
                    </a:p>
                  </a:txBody>
                  <a:tcPr anchor="ctr"/>
                </a:tc>
              </a:tr>
              <a:tr h="878840">
                <a:tc>
                  <a:txBody>
                    <a:bodyPr/>
                    <a:lstStyle/>
                    <a:p>
                      <a:pPr algn="ctr"/>
                      <a:r>
                        <a:rPr lang="en-AU" sz="2800" dirty="0" smtClean="0"/>
                        <a:t>13</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c>
                  <a:txBody>
                    <a:bodyPr/>
                    <a:lstStyle/>
                    <a:p>
                      <a:pPr algn="ctr"/>
                      <a:r>
                        <a:rPr lang="en-AU" sz="2800" dirty="0" smtClean="0"/>
                        <a:t>18</a:t>
                      </a:r>
                      <a:endParaRPr lang="en-AU" sz="2800" dirty="0"/>
                    </a:p>
                  </a:txBody>
                  <a:tcPr anchor="ctr"/>
                </a:tc>
                <a:tc>
                  <a:txBody>
                    <a:bodyPr/>
                    <a:lstStyle/>
                    <a:p>
                      <a:pPr algn="ctr"/>
                      <a:r>
                        <a:rPr lang="en-AU" sz="2800" b="1" dirty="0" smtClean="0">
                          <a:solidFill>
                            <a:srgbClr val="00B050"/>
                          </a:solidFill>
                          <a:latin typeface="Arial Black" pitchFamily="34" charset="0"/>
                          <a:cs typeface="Aharoni" pitchFamily="2" charset="-79"/>
                        </a:rPr>
                        <a:t>Correct!</a:t>
                      </a:r>
                      <a:endParaRPr lang="en-AU" sz="2800" b="1" dirty="0">
                        <a:solidFill>
                          <a:srgbClr val="00B050"/>
                        </a:solidFill>
                        <a:latin typeface="Arial Black" pitchFamily="34" charset="0"/>
                        <a:cs typeface="Aharoni" pitchFamily="2" charset="-79"/>
                      </a:endParaRPr>
                    </a:p>
                  </a:txBody>
                  <a:tcPr anchor="ctr"/>
                </a:tc>
              </a:tr>
              <a:tr h="878840">
                <a:tc>
                  <a:txBody>
                    <a:bodyPr/>
                    <a:lstStyle/>
                    <a:p>
                      <a:pPr algn="ctr"/>
                      <a:r>
                        <a:rPr lang="en-AU" sz="2800" dirty="0" smtClean="0"/>
                        <a:t>14</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c>
                  <a:txBody>
                    <a:bodyPr/>
                    <a:lstStyle/>
                    <a:p>
                      <a:pPr algn="ctr"/>
                      <a:r>
                        <a:rPr lang="en-AU" sz="2800" dirty="0" smtClean="0"/>
                        <a:t>19</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r>
              <a:tr h="878840">
                <a:tc>
                  <a:txBody>
                    <a:bodyPr/>
                    <a:lstStyle/>
                    <a:p>
                      <a:pPr algn="ctr"/>
                      <a:r>
                        <a:rPr lang="en-AU" sz="2800" dirty="0" smtClean="0"/>
                        <a:t>15</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c>
                  <a:txBody>
                    <a:bodyPr/>
                    <a:lstStyle/>
                    <a:p>
                      <a:pPr algn="ctr"/>
                      <a:r>
                        <a:rPr lang="en-AU" sz="2800" dirty="0" smtClean="0"/>
                        <a:t>20</a:t>
                      </a:r>
                      <a:endParaRPr lang="en-AU" sz="2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2800" b="1" dirty="0" smtClean="0">
                          <a:solidFill>
                            <a:srgbClr val="00B050"/>
                          </a:solidFill>
                          <a:latin typeface="Arial Black" pitchFamily="34" charset="0"/>
                          <a:cs typeface="Aharoni" pitchFamily="2" charset="-79"/>
                        </a:rPr>
                        <a:t>Correct!</a:t>
                      </a:r>
                    </a:p>
                  </a:txBody>
                  <a:tcPr anchor="ctr"/>
                </a:tc>
              </a:tr>
            </a:tbl>
          </a:graphicData>
        </a:graphic>
      </p:graphicFrame>
      <p:sp>
        <p:nvSpPr>
          <p:cNvPr id="5" name="Multiply 4"/>
          <p:cNvSpPr/>
          <p:nvPr/>
        </p:nvSpPr>
        <p:spPr>
          <a:xfrm>
            <a:off x="3276600" y="15240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Multiply 5"/>
          <p:cNvSpPr/>
          <p:nvPr/>
        </p:nvSpPr>
        <p:spPr>
          <a:xfrm>
            <a:off x="7086600" y="15240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Multiply 7"/>
          <p:cNvSpPr/>
          <p:nvPr/>
        </p:nvSpPr>
        <p:spPr>
          <a:xfrm>
            <a:off x="7086600" y="2362200"/>
            <a:ext cx="762000" cy="685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88</a:t>
            </a:r>
            <a:endParaRPr lang="en-AU" dirty="0"/>
          </a:p>
        </p:txBody>
      </p:sp>
    </p:spTree>
    <p:extLst>
      <p:ext uri="{BB962C8B-B14F-4D97-AF65-F5344CB8AC3E}">
        <p14:creationId xmlns:p14="http://schemas.microsoft.com/office/powerpoint/2010/main" val="35375080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gel ki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0394" y="0"/>
            <a:ext cx="9184394" cy="6858000"/>
          </a:xfrm>
          <a:prstGeom prst="rect">
            <a:avLst/>
          </a:prstGeom>
        </p:spPr>
      </p:pic>
      <p:sp>
        <p:nvSpPr>
          <p:cNvPr id="2" name="Title 1"/>
          <p:cNvSpPr>
            <a:spLocks noGrp="1"/>
          </p:cNvSpPr>
          <p:nvPr>
            <p:ph type="ctrTitle"/>
          </p:nvPr>
        </p:nvSpPr>
        <p:spPr>
          <a:xfrm>
            <a:off x="228600" y="838200"/>
            <a:ext cx="8458200" cy="1470025"/>
          </a:xfrm>
        </p:spPr>
        <p:txBody>
          <a:bodyPr>
            <a:normAutofit/>
          </a:bodyPr>
          <a:lstStyle/>
          <a:p>
            <a:r>
              <a:rPr lang="en-AU"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rPr>
              <a:t>English Pronunciation</a:t>
            </a:r>
            <a:endParaRPr lang="en-A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haroni" pitchFamily="2" charset="-79"/>
              <a:cs typeface="Aharoni" pitchFamily="2" charset="-79"/>
            </a:endParaRPr>
          </a:p>
        </p:txBody>
      </p:sp>
      <p:sp>
        <p:nvSpPr>
          <p:cNvPr id="3" name="Subtitle 2"/>
          <p:cNvSpPr>
            <a:spLocks noGrp="1"/>
          </p:cNvSpPr>
          <p:nvPr>
            <p:ph type="subTitle" idx="1"/>
          </p:nvPr>
        </p:nvSpPr>
        <p:spPr>
          <a:xfrm>
            <a:off x="304800" y="3352800"/>
            <a:ext cx="3695700" cy="2438400"/>
          </a:xfrm>
        </p:spPr>
        <p:txBody>
          <a:bodyPr>
            <a:noAutofit/>
          </a:bodyPr>
          <a:lstStyle/>
          <a:p>
            <a:r>
              <a:rPr lang="en-A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haroni" pitchFamily="2" charset="-79"/>
                <a:cs typeface="Aharoni" pitchFamily="2" charset="-79"/>
              </a:rPr>
              <a:t>Sentence Stress</a:t>
            </a:r>
          </a:p>
        </p:txBody>
      </p:sp>
      <p:sp>
        <p:nvSpPr>
          <p:cNvPr id="4" name="TextBox 3"/>
          <p:cNvSpPr txBox="1"/>
          <p:nvPr/>
        </p:nvSpPr>
        <p:spPr>
          <a:xfrm>
            <a:off x="3505200" y="6400800"/>
            <a:ext cx="5410200" cy="369332"/>
          </a:xfrm>
          <a:prstGeom prst="rect">
            <a:avLst/>
          </a:prstGeom>
          <a:noFill/>
        </p:spPr>
        <p:txBody>
          <a:bodyPr wrap="square" rtlCol="0">
            <a:spAutoFit/>
          </a:bodyPr>
          <a:lstStyle/>
          <a:p>
            <a:pPr algn="ctr"/>
            <a:r>
              <a:rPr lang="en-AU" b="1" dirty="0" smtClean="0"/>
              <a:t>By Ruth Wickham, Training Fellow, IPGKDRI</a:t>
            </a:r>
            <a:endParaRPr lang="en-AU" b="1" dirty="0"/>
          </a:p>
        </p:txBody>
      </p:sp>
    </p:spTree>
    <p:extLst>
      <p:ext uri="{BB962C8B-B14F-4D97-AF65-F5344CB8AC3E}">
        <p14:creationId xmlns:p14="http://schemas.microsoft.com/office/powerpoint/2010/main" val="306743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34" presetClass="emph" presetSubtype="0" fill="hold" grpId="1" nodeType="after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3">
                                            <p:txEl>
                                              <p:pRg st="0" end="0"/>
                                            </p:txEl>
                                          </p:spTgt>
                                        </p:tgtEl>
                                        <p:attrNameLst>
                                          <p:attrName>ppt_x</p:attrName>
                                          <p:attrName>ppt_y</p:attrName>
                                        </p:attrNameLst>
                                      </p:cBhvr>
                                    </p:animMotion>
                                    <p:animRot by="1500000">
                                      <p:cBhvr>
                                        <p:cTn id="12" dur="125" fill="hold">
                                          <p:stCondLst>
                                            <p:cond delay="0"/>
                                          </p:stCondLst>
                                        </p:cTn>
                                        <p:tgtEl>
                                          <p:spTgt spid="3">
                                            <p:txEl>
                                              <p:pRg st="0" end="0"/>
                                            </p:txEl>
                                          </p:spTgt>
                                        </p:tgtEl>
                                        <p:attrNameLst>
                                          <p:attrName>r</p:attrName>
                                        </p:attrNameLst>
                                      </p:cBhvr>
                                    </p:animRot>
                                    <p:animRot by="-1500000">
                                      <p:cBhvr>
                                        <p:cTn id="13" dur="125" fill="hold">
                                          <p:stCondLst>
                                            <p:cond delay="125"/>
                                          </p:stCondLst>
                                        </p:cTn>
                                        <p:tgtEl>
                                          <p:spTgt spid="3">
                                            <p:txEl>
                                              <p:pRg st="0" end="0"/>
                                            </p:txEl>
                                          </p:spTgt>
                                        </p:tgtEl>
                                        <p:attrNameLst>
                                          <p:attrName>r</p:attrName>
                                        </p:attrNameLst>
                                      </p:cBhvr>
                                    </p:animRot>
                                    <p:animRot by="-1500000">
                                      <p:cBhvr>
                                        <p:cTn id="14" dur="125" fill="hold">
                                          <p:stCondLst>
                                            <p:cond delay="250"/>
                                          </p:stCondLst>
                                        </p:cTn>
                                        <p:tgtEl>
                                          <p:spTgt spid="3">
                                            <p:txEl>
                                              <p:pRg st="0" end="0"/>
                                            </p:txEl>
                                          </p:spTgt>
                                        </p:tgtEl>
                                        <p:attrNameLst>
                                          <p:attrName>r</p:attrName>
                                        </p:attrNameLst>
                                      </p:cBhvr>
                                    </p:animRot>
                                    <p:animRot by="1500000">
                                      <p:cBhvr>
                                        <p:cTn id="15" dur="125" fill="hold">
                                          <p:stCondLst>
                                            <p:cond delay="37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13716"/>
            <a:ext cx="5486400" cy="6830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486400" y="274638"/>
            <a:ext cx="32004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A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Timing</a:t>
            </a:r>
            <a:endParaRPr lang="en-A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943600" y="1701713"/>
            <a:ext cx="2577280" cy="1754326"/>
          </a:xfrm>
          <a:prstGeom prst="rect">
            <a:avLst/>
          </a:prstGeom>
          <a:noFill/>
          <a:ln>
            <a:solidFill>
              <a:schemeClr val="accent5">
                <a:lumMod val="75000"/>
              </a:schemeClr>
            </a:solidFill>
          </a:ln>
        </p:spPr>
        <p:txBody>
          <a:bodyPr wrap="square" rtlCol="0">
            <a:spAutoFit/>
          </a:bodyPr>
          <a:lstStyle/>
          <a:p>
            <a:pPr algn="ctr"/>
            <a:r>
              <a:rPr lang="en-AU" sz="5400" dirty="0" smtClean="0"/>
              <a:t>Syllable Timed</a:t>
            </a:r>
            <a:endParaRPr lang="en-AU" sz="5400" dirty="0"/>
          </a:p>
        </p:txBody>
      </p:sp>
      <p:sp>
        <p:nvSpPr>
          <p:cNvPr id="7" name="TextBox 6"/>
          <p:cNvSpPr txBox="1"/>
          <p:nvPr/>
        </p:nvSpPr>
        <p:spPr>
          <a:xfrm>
            <a:off x="5943601" y="4114800"/>
            <a:ext cx="2577280" cy="1754326"/>
          </a:xfrm>
          <a:prstGeom prst="rect">
            <a:avLst/>
          </a:prstGeom>
          <a:noFill/>
          <a:ln>
            <a:solidFill>
              <a:schemeClr val="accent3">
                <a:lumMod val="75000"/>
              </a:schemeClr>
            </a:solidFill>
          </a:ln>
        </p:spPr>
        <p:txBody>
          <a:bodyPr wrap="square" rtlCol="0">
            <a:spAutoFit/>
          </a:bodyPr>
          <a:lstStyle/>
          <a:p>
            <a:pPr algn="ctr"/>
            <a:r>
              <a:rPr lang="en-AU" sz="5400" dirty="0" smtClean="0"/>
              <a:t>Stress Timed</a:t>
            </a:r>
            <a:endParaRPr lang="en-AU" sz="5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spTree>
    <p:extLst>
      <p:ext uri="{BB962C8B-B14F-4D97-AF65-F5344CB8AC3E}">
        <p14:creationId xmlns:p14="http://schemas.microsoft.com/office/powerpoint/2010/main" val="11937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par>
                          <p:cTn id="11" fill="hold">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7"/>
                                        </p:tgtEl>
                                        <p:attrNameLst>
                                          <p:attrName>r</p:attrName>
                                        </p:attrNameLst>
                                      </p:cBhvr>
                                    </p:animRot>
                                    <p:animRot by="-240000">
                                      <p:cBhvr>
                                        <p:cTn id="14" dur="200" fill="hold">
                                          <p:stCondLst>
                                            <p:cond delay="200"/>
                                          </p:stCondLst>
                                        </p:cTn>
                                        <p:tgtEl>
                                          <p:spTgt spid="7"/>
                                        </p:tgtEl>
                                        <p:attrNameLst>
                                          <p:attrName>r</p:attrName>
                                        </p:attrNameLst>
                                      </p:cBhvr>
                                    </p:animRot>
                                    <p:animRot by="240000">
                                      <p:cBhvr>
                                        <p:cTn id="15" dur="200" fill="hold">
                                          <p:stCondLst>
                                            <p:cond delay="400"/>
                                          </p:stCondLst>
                                        </p:cTn>
                                        <p:tgtEl>
                                          <p:spTgt spid="7"/>
                                        </p:tgtEl>
                                        <p:attrNameLst>
                                          <p:attrName>r</p:attrName>
                                        </p:attrNameLst>
                                      </p:cBhvr>
                                    </p:animRot>
                                    <p:animRot by="-240000">
                                      <p:cBhvr>
                                        <p:cTn id="16" dur="200" fill="hold">
                                          <p:stCondLst>
                                            <p:cond delay="600"/>
                                          </p:stCondLst>
                                        </p:cTn>
                                        <p:tgtEl>
                                          <p:spTgt spid="7"/>
                                        </p:tgtEl>
                                        <p:attrNameLst>
                                          <p:attrName>r</p:attrName>
                                        </p:attrNameLst>
                                      </p:cBhvr>
                                    </p:animRot>
                                    <p:animRot by="120000">
                                      <p:cBhvr>
                                        <p:cTn id="17"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4413" y="0"/>
            <a:ext cx="9109587" cy="6823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solidFill>
            <a:schemeClr val="bg1"/>
          </a:solidFill>
        </p:spPr>
        <p:txBody>
          <a:bodyPr>
            <a:normAutofit/>
          </a:bodyPr>
          <a:lstStyle/>
          <a:p>
            <a:r>
              <a:rPr lang="en-AU" sz="6000" b="1" dirty="0" smtClean="0"/>
              <a:t>Syllable Timed</a:t>
            </a:r>
            <a:endParaRPr lang="en-AU" sz="6000" b="1" dirty="0"/>
          </a:p>
        </p:txBody>
      </p:sp>
      <p:sp>
        <p:nvSpPr>
          <p:cNvPr id="3" name="TextBox 2"/>
          <p:cNvSpPr txBox="1"/>
          <p:nvPr/>
        </p:nvSpPr>
        <p:spPr>
          <a:xfrm>
            <a:off x="304800" y="2198528"/>
            <a:ext cx="1066800" cy="646331"/>
          </a:xfrm>
          <a:prstGeom prst="rect">
            <a:avLst/>
          </a:prstGeom>
          <a:solidFill>
            <a:schemeClr val="bg1"/>
          </a:solidFill>
          <a:ln w="28575">
            <a:solidFill>
              <a:schemeClr val="tx1"/>
            </a:solidFill>
          </a:ln>
        </p:spPr>
        <p:txBody>
          <a:bodyPr wrap="square" rtlCol="0">
            <a:spAutoFit/>
          </a:bodyPr>
          <a:lstStyle/>
          <a:p>
            <a:r>
              <a:rPr lang="en-AU" sz="3600" dirty="0" smtClean="0"/>
              <a:t>Each</a:t>
            </a:r>
            <a:endParaRPr lang="en-AU" sz="3600" dirty="0"/>
          </a:p>
        </p:txBody>
      </p:sp>
      <p:sp>
        <p:nvSpPr>
          <p:cNvPr id="5" name="TextBox 4"/>
          <p:cNvSpPr txBox="1"/>
          <p:nvPr/>
        </p:nvSpPr>
        <p:spPr>
          <a:xfrm>
            <a:off x="1762432" y="2198528"/>
            <a:ext cx="1066800" cy="646331"/>
          </a:xfrm>
          <a:prstGeom prst="rect">
            <a:avLst/>
          </a:prstGeom>
          <a:solidFill>
            <a:schemeClr val="bg1"/>
          </a:solidFill>
          <a:ln w="28575">
            <a:solidFill>
              <a:schemeClr val="tx1"/>
            </a:solidFill>
          </a:ln>
        </p:spPr>
        <p:txBody>
          <a:bodyPr wrap="square" rtlCol="0">
            <a:spAutoFit/>
          </a:bodyPr>
          <a:lstStyle/>
          <a:p>
            <a:r>
              <a:rPr lang="en-AU" sz="3600" dirty="0" err="1" smtClean="0"/>
              <a:t>syl</a:t>
            </a:r>
            <a:r>
              <a:rPr lang="en-AU" sz="3600" dirty="0" smtClean="0"/>
              <a:t>-</a:t>
            </a:r>
            <a:endParaRPr lang="en-AU" sz="3600" dirty="0"/>
          </a:p>
        </p:txBody>
      </p:sp>
      <p:sp>
        <p:nvSpPr>
          <p:cNvPr id="6" name="TextBox 5"/>
          <p:cNvSpPr txBox="1"/>
          <p:nvPr/>
        </p:nvSpPr>
        <p:spPr>
          <a:xfrm>
            <a:off x="3276600" y="2198528"/>
            <a:ext cx="1066800" cy="646331"/>
          </a:xfrm>
          <a:prstGeom prst="rect">
            <a:avLst/>
          </a:prstGeom>
          <a:solidFill>
            <a:schemeClr val="bg1"/>
          </a:solidFill>
          <a:ln w="28575">
            <a:solidFill>
              <a:schemeClr val="tx1"/>
            </a:solidFill>
          </a:ln>
        </p:spPr>
        <p:txBody>
          <a:bodyPr wrap="square" rtlCol="0">
            <a:spAutoFit/>
          </a:bodyPr>
          <a:lstStyle/>
          <a:p>
            <a:r>
              <a:rPr lang="en-AU" sz="3600" dirty="0" smtClean="0"/>
              <a:t>-la-</a:t>
            </a:r>
            <a:endParaRPr lang="en-AU" sz="3600" dirty="0"/>
          </a:p>
        </p:txBody>
      </p:sp>
      <p:sp>
        <p:nvSpPr>
          <p:cNvPr id="7" name="TextBox 6"/>
          <p:cNvSpPr txBox="1"/>
          <p:nvPr/>
        </p:nvSpPr>
        <p:spPr>
          <a:xfrm>
            <a:off x="4876800" y="2198528"/>
            <a:ext cx="1066800" cy="646331"/>
          </a:xfrm>
          <a:prstGeom prst="rect">
            <a:avLst/>
          </a:prstGeom>
          <a:solidFill>
            <a:schemeClr val="bg1"/>
          </a:solidFill>
          <a:ln w="28575">
            <a:solidFill>
              <a:schemeClr val="tx1"/>
            </a:solidFill>
          </a:ln>
        </p:spPr>
        <p:txBody>
          <a:bodyPr wrap="square" rtlCol="0">
            <a:spAutoFit/>
          </a:bodyPr>
          <a:lstStyle/>
          <a:p>
            <a:r>
              <a:rPr lang="en-AU" sz="3600" dirty="0" smtClean="0"/>
              <a:t>-</a:t>
            </a:r>
            <a:r>
              <a:rPr lang="en-AU" sz="3600" dirty="0" err="1" smtClean="0"/>
              <a:t>ble</a:t>
            </a:r>
            <a:endParaRPr lang="en-AU" sz="3600" dirty="0"/>
          </a:p>
        </p:txBody>
      </p:sp>
      <p:sp>
        <p:nvSpPr>
          <p:cNvPr id="8" name="TextBox 7"/>
          <p:cNvSpPr txBox="1"/>
          <p:nvPr/>
        </p:nvSpPr>
        <p:spPr>
          <a:xfrm>
            <a:off x="6400800" y="2198528"/>
            <a:ext cx="1219200" cy="646331"/>
          </a:xfrm>
          <a:prstGeom prst="rect">
            <a:avLst/>
          </a:prstGeom>
          <a:solidFill>
            <a:schemeClr val="bg1"/>
          </a:solidFill>
          <a:ln w="28575">
            <a:solidFill>
              <a:schemeClr val="tx1"/>
            </a:solidFill>
          </a:ln>
        </p:spPr>
        <p:txBody>
          <a:bodyPr wrap="square" rtlCol="0">
            <a:spAutoFit/>
          </a:bodyPr>
          <a:lstStyle/>
          <a:p>
            <a:r>
              <a:rPr lang="en-AU" sz="3600" dirty="0" smtClean="0"/>
              <a:t>takes</a:t>
            </a:r>
            <a:endParaRPr lang="en-AU" sz="3600" dirty="0"/>
          </a:p>
        </p:txBody>
      </p:sp>
      <p:sp>
        <p:nvSpPr>
          <p:cNvPr id="9" name="TextBox 8"/>
          <p:cNvSpPr txBox="1"/>
          <p:nvPr/>
        </p:nvSpPr>
        <p:spPr>
          <a:xfrm>
            <a:off x="304800" y="3581398"/>
            <a:ext cx="1066800" cy="646331"/>
          </a:xfrm>
          <a:prstGeom prst="rect">
            <a:avLst/>
          </a:prstGeom>
          <a:solidFill>
            <a:schemeClr val="bg1"/>
          </a:solidFill>
          <a:ln w="28575">
            <a:solidFill>
              <a:schemeClr val="tx1"/>
            </a:solidFill>
          </a:ln>
        </p:spPr>
        <p:txBody>
          <a:bodyPr wrap="square" rtlCol="0">
            <a:spAutoFit/>
          </a:bodyPr>
          <a:lstStyle/>
          <a:p>
            <a:r>
              <a:rPr lang="en-AU" sz="3600" dirty="0" smtClean="0"/>
              <a:t>the</a:t>
            </a:r>
            <a:endParaRPr lang="en-AU" sz="3600" dirty="0"/>
          </a:p>
        </p:txBody>
      </p:sp>
      <p:sp>
        <p:nvSpPr>
          <p:cNvPr id="10" name="TextBox 9"/>
          <p:cNvSpPr txBox="1"/>
          <p:nvPr/>
        </p:nvSpPr>
        <p:spPr>
          <a:xfrm>
            <a:off x="1752600" y="3581398"/>
            <a:ext cx="1219200" cy="646331"/>
          </a:xfrm>
          <a:prstGeom prst="rect">
            <a:avLst/>
          </a:prstGeom>
          <a:solidFill>
            <a:schemeClr val="bg1"/>
          </a:solidFill>
          <a:ln w="28575">
            <a:solidFill>
              <a:schemeClr val="tx1"/>
            </a:solidFill>
          </a:ln>
        </p:spPr>
        <p:txBody>
          <a:bodyPr wrap="square" rtlCol="0">
            <a:spAutoFit/>
          </a:bodyPr>
          <a:lstStyle/>
          <a:p>
            <a:r>
              <a:rPr lang="en-AU" sz="3600" dirty="0" smtClean="0"/>
              <a:t>same</a:t>
            </a:r>
            <a:endParaRPr lang="en-AU" sz="3600" dirty="0"/>
          </a:p>
        </p:txBody>
      </p:sp>
      <p:sp>
        <p:nvSpPr>
          <p:cNvPr id="11" name="TextBox 10"/>
          <p:cNvSpPr txBox="1"/>
          <p:nvPr/>
        </p:nvSpPr>
        <p:spPr>
          <a:xfrm>
            <a:off x="3474474" y="3581398"/>
            <a:ext cx="641555" cy="646331"/>
          </a:xfrm>
          <a:prstGeom prst="rect">
            <a:avLst/>
          </a:prstGeom>
          <a:solidFill>
            <a:schemeClr val="bg1"/>
          </a:solidFill>
          <a:ln w="28575">
            <a:solidFill>
              <a:schemeClr val="tx1"/>
            </a:solidFill>
          </a:ln>
        </p:spPr>
        <p:txBody>
          <a:bodyPr wrap="square" rtlCol="0">
            <a:spAutoFit/>
          </a:bodyPr>
          <a:lstStyle/>
          <a:p>
            <a:r>
              <a:rPr lang="en-AU" sz="3600" dirty="0" smtClean="0"/>
              <a:t>a-</a:t>
            </a:r>
            <a:endParaRPr lang="en-AU" sz="3600" dirty="0"/>
          </a:p>
        </p:txBody>
      </p:sp>
      <p:sp>
        <p:nvSpPr>
          <p:cNvPr id="12" name="TextBox 11"/>
          <p:cNvSpPr txBox="1"/>
          <p:nvPr/>
        </p:nvSpPr>
        <p:spPr>
          <a:xfrm>
            <a:off x="4610100" y="3581398"/>
            <a:ext cx="1600200" cy="646331"/>
          </a:xfrm>
          <a:prstGeom prst="rect">
            <a:avLst/>
          </a:prstGeom>
          <a:solidFill>
            <a:schemeClr val="bg1"/>
          </a:solidFill>
          <a:ln w="28575">
            <a:solidFill>
              <a:schemeClr val="tx1"/>
            </a:solidFill>
          </a:ln>
        </p:spPr>
        <p:txBody>
          <a:bodyPr wrap="square" rtlCol="0">
            <a:spAutoFit/>
          </a:bodyPr>
          <a:lstStyle/>
          <a:p>
            <a:r>
              <a:rPr lang="en-AU" sz="3600" dirty="0" smtClean="0"/>
              <a:t>-mount</a:t>
            </a:r>
            <a:endParaRPr lang="en-AU" sz="3600" dirty="0"/>
          </a:p>
        </p:txBody>
      </p:sp>
      <p:sp>
        <p:nvSpPr>
          <p:cNvPr id="13" name="TextBox 12"/>
          <p:cNvSpPr txBox="1"/>
          <p:nvPr/>
        </p:nvSpPr>
        <p:spPr>
          <a:xfrm>
            <a:off x="6667500" y="3581398"/>
            <a:ext cx="685800" cy="646331"/>
          </a:xfrm>
          <a:prstGeom prst="rect">
            <a:avLst/>
          </a:prstGeom>
          <a:solidFill>
            <a:schemeClr val="bg1"/>
          </a:solidFill>
          <a:ln w="28575">
            <a:solidFill>
              <a:schemeClr val="tx1"/>
            </a:solidFill>
          </a:ln>
        </p:spPr>
        <p:txBody>
          <a:bodyPr wrap="square" rtlCol="0">
            <a:spAutoFit/>
          </a:bodyPr>
          <a:lstStyle/>
          <a:p>
            <a:r>
              <a:rPr lang="en-AU" sz="3600" dirty="0" smtClean="0"/>
              <a:t>of</a:t>
            </a:r>
            <a:endParaRPr lang="en-AU" sz="3600" dirty="0"/>
          </a:p>
        </p:txBody>
      </p:sp>
      <p:sp>
        <p:nvSpPr>
          <p:cNvPr id="14" name="TextBox 13"/>
          <p:cNvSpPr txBox="1"/>
          <p:nvPr/>
        </p:nvSpPr>
        <p:spPr>
          <a:xfrm>
            <a:off x="7848600" y="3581398"/>
            <a:ext cx="1219200" cy="646331"/>
          </a:xfrm>
          <a:prstGeom prst="rect">
            <a:avLst/>
          </a:prstGeom>
          <a:solidFill>
            <a:schemeClr val="bg1"/>
          </a:solidFill>
          <a:ln w="28575">
            <a:solidFill>
              <a:schemeClr val="tx1"/>
            </a:solidFill>
          </a:ln>
        </p:spPr>
        <p:txBody>
          <a:bodyPr wrap="square" rtlCol="0">
            <a:spAutoFit/>
          </a:bodyPr>
          <a:lstStyle/>
          <a:p>
            <a:r>
              <a:rPr lang="en-AU" sz="3600" dirty="0" smtClean="0"/>
              <a:t>time.</a:t>
            </a:r>
            <a:endParaRPr lang="en-AU" sz="36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69</a:t>
            </a:fld>
            <a:endParaRPr lang="en-US"/>
          </a:p>
        </p:txBody>
      </p:sp>
    </p:spTree>
    <p:extLst>
      <p:ext uri="{BB962C8B-B14F-4D97-AF65-F5344CB8AC3E}">
        <p14:creationId xmlns:p14="http://schemas.microsoft.com/office/powerpoint/2010/main" val="82532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ppt_x"/>
                                          </p:val>
                                        </p:tav>
                                        <p:tav tm="100000">
                                          <p:val>
                                            <p:strVal val="#ppt_x"/>
                                          </p:val>
                                        </p:tav>
                                      </p:tavLst>
                                    </p:anim>
                                    <p:anim calcmode="lin" valueType="num">
                                      <p:cBhvr additive="base">
                                        <p:cTn id="53" dur="500" fill="hold"/>
                                        <p:tgtEl>
                                          <p:spTgt spid="13"/>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it important in English?</a:t>
            </a:r>
            <a:endParaRPr lang="en-AU"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529840" y="1524000"/>
            <a:ext cx="4084320" cy="5088194"/>
          </a:xfrm>
          <a:prstGeom prst="rect">
            <a:avLst/>
          </a:prstGeom>
        </p:spPr>
      </p:pic>
      <p:sp>
        <p:nvSpPr>
          <p:cNvPr id="4" name="TextBox 3"/>
          <p:cNvSpPr txBox="1"/>
          <p:nvPr/>
        </p:nvSpPr>
        <p:spPr>
          <a:xfrm rot="19835806">
            <a:off x="-1823708" y="721503"/>
            <a:ext cx="4495800" cy="1200329"/>
          </a:xfrm>
          <a:prstGeom prst="rect">
            <a:avLst/>
          </a:prstGeom>
          <a:solidFill>
            <a:schemeClr val="tx1"/>
          </a:solidFill>
        </p:spPr>
        <p:txBody>
          <a:bodyPr wrap="square" rtlCol="0">
            <a:spAutoFit/>
          </a:bodyPr>
          <a:lstStyle/>
          <a:p>
            <a:pPr algn="ctr"/>
            <a:r>
              <a:rPr lang="en-AU" sz="7200" b="1" dirty="0" smtClean="0">
                <a:ln w="10541" cmpd="sng">
                  <a:solidFill>
                    <a:schemeClr val="accent1">
                      <a:shade val="88000"/>
                      <a:satMod val="110000"/>
                    </a:schemeClr>
                  </a:solidFill>
                  <a:prstDash val="solid"/>
                </a:ln>
                <a:solidFill>
                  <a:srgbClr val="FF0000"/>
                </a:solidFill>
              </a:rPr>
              <a:t>YES IT IS!!</a:t>
            </a:r>
            <a:endParaRPr lang="en-AU" sz="7200" b="1" dirty="0">
              <a:ln w="10541" cmpd="sng">
                <a:solidFill>
                  <a:schemeClr val="accent1">
                    <a:shade val="88000"/>
                    <a:satMod val="110000"/>
                  </a:schemeClr>
                </a:solidFill>
                <a:prstDash val="solid"/>
              </a:ln>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78340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afterEffect">
                                  <p:stCondLst>
                                    <p:cond delay="0"/>
                                  </p:stCondLst>
                                  <p:childTnLst>
                                    <p:animMotion origin="layout" path="M 0.04532 0.05185 C 0.04723 0.06459 0.05243 0.07269 0.0566 0.08426 C 0.06355 0.10347 0.06893 0.12408 0.07761 0.14236 C 0.08386 0.15556 0.09011 0.17037 0.09688 0.1831 C 0.09827 0.18565 0.10053 0.18704 0.10174 0.18959 C 0.10886 0.2044 0.1099 0.22084 0.11789 0.23472 C 0.12084 0.24722 0.11875 0.23912 0.12605 0.25834 C 0.1283 0.26435 0.12917 0.2713 0.13091 0.27778 C 0.13386 0.28889 0.13438 0.30116 0.13733 0.31227 C 0.1415 0.35209 0.14011 0.3926 0.14219 0.43264 C 0.1408 0.44908 0.14237 0.4581 0.13403 0.46922 C 0.13351 0.4713 0.13282 0.47338 0.13247 0.4757 C 0.13178 0.48056 0.13178 0.48588 0.13091 0.49074 C 0.13021 0.49514 0.12761 0.50347 0.12761 0.50371 C 0.12813 0.51644 0.1283 0.52917 0.12917 0.54236 C 0.13004 0.55347 0.14532 0.57199 0.15174 0.57871 C 0.15816 0.58542 0.16493 0.59167 0.17118 0.59815 C 0.17431 0.60139 0.18091 0.60672 0.18091 0.60695 C 0.18559 0.61644 0.19271 0.61922 0.20018 0.62408 C 0.2132 0.63264 0.22778 0.63866 0.24219 0.64121 C 0.2941 0.66505 0.33872 0.66528 0.39532 0.6669 C 0.41094 0.66898 0.4165 0.66991 0.43247 0.67107 C 0.44914 0.67292 0.48247 0.6757 0.48247 0.67593 C 0.5165 0.68426 0.55434 0.67269 0.58889 0.66898 C 0.61112 0.6625 0.57535 0.67269 0.61789 0.66482 C 0.62987 0.6625 0.63959 0.65625 0.65174 0.65394 C 0.67431 0.64537 0.69809 0.64236 0.72118 0.63681 C 0.725 0.63472 0.72865 0.63195 0.73247 0.63056 C 0.73559 0.62917 0.73907 0.62986 0.74219 0.62824 C 0.74462 0.62685 0.74618 0.62338 0.74862 0.62153 C 0.75261 0.61875 0.7573 0.61806 0.76146 0.61551 C 0.76407 0.61389 0.76702 0.61297 0.76945 0.61111 C 0.77344 0.60787 0.78091 0.60023 0.78091 0.60047 C 0.78473 0.59167 0.78803 0.58287 0.79219 0.57454 C 0.79497 0.56297 0.79688 0.56204 0.80174 0.55301 C 0.80434 0.54815 0.80591 0.54283 0.80816 0.53773 C 0.81077 0.52523 0.81198 0.51482 0.81303 0.50139 C 0.81198 0.45625 0.81493 0.44746 0.8066 0.41551 C 0.80365 0.38635 0.8 0.3581 0.79532 0.3294 C 0.79237 0.31135 0.79653 0.3213 0.78889 0.30787 C 0.7849 0.28588 0.79046 0.3132 0.78403 0.29074 C 0.77969 0.2757 0.77761 0.26065 0.77275 0.2456 C 0.77066 0.23172 0.76476 0.22176 0.75816 0.21111 C 0.75695 0.20903 0.75591 0.20695 0.75504 0.20463 C 0.75434 0.20255 0.75452 0.2 0.75348 0.19815 C 0.75174 0.19491 0.74879 0.19283 0.74688 0.18959 C 0.74132 0.1801 0.7382 0.16783 0.72917 0.16389 C 0.71841 0.14954 0.70174 0.14514 0.68889 0.13357 C 0.68455 0.13403 0.67118 0.13472 0.66476 0.13797 C 0.64931 0.1456 0.66771 0.13982 0.65018 0.14445 C 0.64549 0.14699 0.64028 0.14815 0.63559 0.15093 C 0.61285 0.16435 0.63785 0.15301 0.62275 0.15949 C 0.62118 0.16088 0.61962 0.16273 0.61789 0.16389 C 0.61476 0.16574 0.60816 0.16806 0.60816 0.16829 C 0.59254 0.18264 0.58889 0.19398 0.57917 0.2132 C 0.57691 0.23218 0.57605 0.23334 0.57917 0.25834 C 0.58039 0.26852 0.59046 0.27454 0.59532 0.27986 C 0.61112 0.29699 0.61771 0.30648 0.63889 0.30996 C 0.66789 0.31991 0.6474 0.31459 0.70174 0.31227 C 0.70382 0.31135 0.70608 0.31065 0.70816 0.30996 C 0.7125 0.30857 0.72118 0.30556 0.72118 0.30579 C 0.73525 0.29306 0.71754 0.30834 0.73091 0.29931 C 0.73733 0.29468 0.74184 0.28935 0.74862 0.28635 C 0.75452 0.27847 0.76077 0.27547 0.76789 0.26922 C 0.77969 0.2588 0.79132 0.24861 0.80348 0.23912 C 0.81025 0.2338 0.81563 0.22523 0.82275 0.22176 C 0.82796 0.21505 0.83334 0.21042 0.83733 0.20255 C 0.84184 0.18403 0.83577 0.16736 0.82761 0.15301 C 0.82466 0.14074 0.82726 0.14815 0.81632 0.13357 C 0.81355 0.12986 0.8066 0.125 0.8066 0.12523 C 0.80122 0.11366 0.79445 0.1132 0.78559 0.10787 C 0.78334 0.10648 0.78125 0.1051 0.77917 0.10347 C 0.77743 0.10232 0.77605 0.10047 0.77431 0.09931 C 0.76476 0.09329 0.754 0.09051 0.74375 0.08843 C 0.71094 0.06713 0.68143 0.06574 0.64532 0.06065 C 0.61858 0.06459 0.59358 0.07176 0.56789 0.08218 C 0.56077 0.08496 0.5533 0.08773 0.54688 0.09283 C 0.54358 0.09537 0.53733 0.10139 0.53733 0.10162 C 0.52934 0.11736 0.51858 0.13148 0.5066 0.14236 C 0.50139 0.15255 0.49705 0.16181 0.49046 0.17014 C 0.48577 0.18959 0.48143 0.21111 0.47275 0.22824 C 0.46875 0.24468 0.46303 0.25949 0.45816 0.2757 C 0.45521 0.28565 0.45313 0.2956 0.45018 0.30556 C 0.44862 0.31829 0.44636 0.32871 0.44219 0.34005 C 0.44323 0.36597 0.43976 0.37639 0.44862 0.39398 C 0.46112 0.44375 0.49688 0.45255 0.53091 0.46065 C 0.54827 0.46968 0.53195 0.4625 0.56476 0.4669 C 0.56702 0.46713 0.56893 0.46875 0.57118 0.46922 C 0.57709 0.47037 0.58299 0.4706 0.58889 0.4713 C 0.61823 0.46922 0.64202 0.46852 0.66945 0.46273 C 0.67865 0.46088 0.6882 0.4581 0.69688 0.45417 C 0.70018 0.45278 0.7066 0.44977 0.7066 0.45 C 0.72483 0.4544 0.72726 0.4706 0.73733 0.48843 C 0.73785 0.49051 0.7382 0.49283 0.73889 0.49491 C 0.73976 0.49792 0.7415 0.50047 0.74219 0.50347 C 0.7448 0.51366 0.74549 0.52037 0.75018 0.52917 C 0.75278 0.54283 0.75365 0.56088 0.7599 0.57246 C 0.76476 0.58125 0.77188 0.59051 0.77761 0.59815 C 0.77917 0.60023 0.78125 0.60209 0.78247 0.6044 C 0.78351 0.60672 0.78438 0.60903 0.78559 0.61111 C 0.78855 0.61574 0.79532 0.62408 0.79532 0.62431 C 0.79705 0.63102 0.80105 0.63773 0.80504 0.64329 C 0.80643 0.64514 0.8099 0.64769 0.8099 0.64792 " pathEditMode="relative" rAng="0" ptsTypes="ffffffffffffffffffffffffffffffffffffffffffffffffffffffffffffffffffffffffffffffffffffffffffffffffffffffA">
                                      <p:cBhvr>
                                        <p:cTn id="6" dur="2000" fill="hold"/>
                                        <p:tgtEl>
                                          <p:spTgt spid="4"/>
                                        </p:tgtEl>
                                        <p:attrNameLst>
                                          <p:attrName>ppt_x</p:attrName>
                                          <p:attrName>ppt_y</p:attrName>
                                        </p:attrNameLst>
                                      </p:cBhvr>
                                      <p:rCtr x="39826" y="3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7491825" cy="6858000"/>
          </a:xfrm>
          <a:prstGeom prst="rect">
            <a:avLst/>
          </a:prstGeom>
        </p:spPr>
      </p:pic>
      <p:sp>
        <p:nvSpPr>
          <p:cNvPr id="2" name="Title 1"/>
          <p:cNvSpPr>
            <a:spLocks noGrp="1"/>
          </p:cNvSpPr>
          <p:nvPr>
            <p:ph type="title"/>
          </p:nvPr>
        </p:nvSpPr>
        <p:spPr>
          <a:xfrm>
            <a:off x="1447800" y="609600"/>
            <a:ext cx="5562600" cy="1143000"/>
          </a:xfrm>
        </p:spPr>
        <p:txBody>
          <a:bodyPr>
            <a:norm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Stress Timed</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4800600" y="2057400"/>
            <a:ext cx="4114800" cy="1323439"/>
          </a:xfrm>
          <a:prstGeom prst="rect">
            <a:avLst/>
          </a:prstGeom>
          <a:solidFill>
            <a:srgbClr val="FFFFFF">
              <a:alpha val="80000"/>
            </a:srgbClr>
          </a:solidFill>
          <a:ln>
            <a:solidFill>
              <a:schemeClr val="tx1"/>
            </a:solidFill>
          </a:ln>
        </p:spPr>
        <p:txBody>
          <a:bodyPr wrap="square" rtlCol="0">
            <a:spAutoFit/>
          </a:bodyPr>
          <a:lstStyle/>
          <a:p>
            <a:r>
              <a:rPr lang="en-AU" sz="4000" b="1" dirty="0" smtClean="0"/>
              <a:t>Stressed syllables keep the BEAT.</a:t>
            </a:r>
            <a:endParaRPr lang="en-AU" sz="4000" b="1" dirty="0"/>
          </a:p>
        </p:txBody>
      </p:sp>
      <p:sp>
        <p:nvSpPr>
          <p:cNvPr id="5" name="TextBox 4"/>
          <p:cNvSpPr txBox="1"/>
          <p:nvPr/>
        </p:nvSpPr>
        <p:spPr>
          <a:xfrm>
            <a:off x="4819650" y="3886200"/>
            <a:ext cx="4114800" cy="2554545"/>
          </a:xfrm>
          <a:prstGeom prst="rect">
            <a:avLst/>
          </a:prstGeom>
          <a:solidFill>
            <a:srgbClr val="FFFFFF">
              <a:alpha val="80000"/>
            </a:srgbClr>
          </a:solidFill>
          <a:ln>
            <a:solidFill>
              <a:schemeClr val="tx1"/>
            </a:solidFill>
          </a:ln>
        </p:spPr>
        <p:txBody>
          <a:bodyPr wrap="square" rtlCol="0">
            <a:spAutoFit/>
          </a:bodyPr>
          <a:lstStyle/>
          <a:p>
            <a:r>
              <a:rPr lang="en-AU" sz="4000" b="1" dirty="0" smtClean="0"/>
              <a:t>Un-stressed syllables are spoken quickly in between.</a:t>
            </a:r>
            <a:endParaRPr lang="en-AU" sz="4000" b="1"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70</a:t>
            </a:fld>
            <a:endParaRPr lang="en-US"/>
          </a:p>
        </p:txBody>
      </p:sp>
    </p:spTree>
    <p:extLst>
      <p:ext uri="{BB962C8B-B14F-4D97-AF65-F5344CB8AC3E}">
        <p14:creationId xmlns:p14="http://schemas.microsoft.com/office/powerpoint/2010/main" val="177076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9"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71</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361950" y="3048000"/>
            <a:ext cx="3905250" cy="3589020"/>
          </a:xfrm>
          <a:prstGeom prst="rect">
            <a:avLst/>
          </a:prstGeom>
        </p:spPr>
      </p:pic>
    </p:spTree>
    <p:extLst>
      <p:ext uri="{BB962C8B-B14F-4D97-AF65-F5344CB8AC3E}">
        <p14:creationId xmlns:p14="http://schemas.microsoft.com/office/powerpoint/2010/main" val="40487921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5400" dirty="0" smtClean="0">
                <a:latin typeface="Aharoni" pitchFamily="2" charset="-79"/>
                <a:cs typeface="Aharoni" pitchFamily="2" charset="-79"/>
              </a:rPr>
              <a:t>Stress-Timed Language</a:t>
            </a:r>
            <a:endParaRPr lang="en-AU" sz="5400" dirty="0">
              <a:latin typeface="Aharoni" pitchFamily="2" charset="-79"/>
              <a:cs typeface="Aharoni" pitchFamily="2" charset="-79"/>
            </a:endParaRPr>
          </a:p>
        </p:txBody>
      </p:sp>
      <p:sp>
        <p:nvSpPr>
          <p:cNvPr id="3" name="Content Placeholder 2"/>
          <p:cNvSpPr>
            <a:spLocks noGrp="1"/>
          </p:cNvSpPr>
          <p:nvPr>
            <p:ph idx="1"/>
          </p:nvPr>
        </p:nvSpPr>
        <p:spPr>
          <a:xfrm>
            <a:off x="457200" y="1905000"/>
            <a:ext cx="7467600" cy="4568952"/>
          </a:xfrm>
          <a:solidFill>
            <a:srgbClr val="CCFFFF"/>
          </a:solidFill>
        </p:spPr>
        <p:txBody>
          <a:bodyPr>
            <a:normAutofit fontScale="85000" lnSpcReduction="10000"/>
          </a:bodyPr>
          <a:lstStyle/>
          <a:p>
            <a:pPr>
              <a:lnSpc>
                <a:spcPct val="200000"/>
              </a:lnSpc>
            </a:pPr>
            <a:r>
              <a:rPr lang="en-AU" sz="3200" dirty="0" smtClean="0">
                <a:latin typeface="Aharoni" pitchFamily="2" charset="-79"/>
                <a:cs typeface="Aharoni" pitchFamily="2" charset="-79"/>
              </a:rPr>
              <a:t>       Dogs              chase          cats</a:t>
            </a:r>
          </a:p>
          <a:p>
            <a:pPr>
              <a:lnSpc>
                <a:spcPct val="200000"/>
              </a:lnSpc>
            </a:pPr>
            <a:r>
              <a:rPr lang="en-AU" sz="3200" dirty="0" smtClean="0">
                <a:latin typeface="Aharoni" pitchFamily="2" charset="-79"/>
                <a:cs typeface="Aharoni" pitchFamily="2" charset="-79"/>
              </a:rPr>
              <a:t>The dogs              chase           cats</a:t>
            </a:r>
          </a:p>
          <a:p>
            <a:pPr>
              <a:lnSpc>
                <a:spcPct val="200000"/>
              </a:lnSpc>
            </a:pPr>
            <a:r>
              <a:rPr lang="en-AU" sz="3200" dirty="0" smtClean="0">
                <a:latin typeface="Aharoni" pitchFamily="2" charset="-79"/>
                <a:cs typeface="Aharoni" pitchFamily="2" charset="-79"/>
              </a:rPr>
              <a:t>The dogs              chase      the cats</a:t>
            </a:r>
          </a:p>
          <a:p>
            <a:pPr>
              <a:lnSpc>
                <a:spcPct val="200000"/>
              </a:lnSpc>
            </a:pPr>
            <a:r>
              <a:rPr lang="en-AU" sz="3200" dirty="0" smtClean="0">
                <a:latin typeface="Aharoni" pitchFamily="2" charset="-79"/>
                <a:cs typeface="Aharoni" pitchFamily="2" charset="-79"/>
              </a:rPr>
              <a:t>The dogs        will chase      the cats</a:t>
            </a:r>
          </a:p>
          <a:p>
            <a:pPr>
              <a:lnSpc>
                <a:spcPct val="200000"/>
              </a:lnSpc>
            </a:pPr>
            <a:r>
              <a:rPr lang="en-AU" sz="3200" dirty="0" smtClean="0">
                <a:latin typeface="Aharoni" pitchFamily="2" charset="-79"/>
                <a:cs typeface="Aharoni" pitchFamily="2" charset="-79"/>
              </a:rPr>
              <a:t>The dogs   will be chasing   the cats</a:t>
            </a:r>
            <a:endParaRPr lang="en-AU" sz="3200" dirty="0">
              <a:latin typeface="Aharoni" pitchFamily="2" charset="-79"/>
              <a:cs typeface="Aharoni" pitchFamily="2" charset="-79"/>
            </a:endParaRPr>
          </a:p>
        </p:txBody>
      </p:sp>
      <p:grpSp>
        <p:nvGrpSpPr>
          <p:cNvPr id="7" name="Group 6"/>
          <p:cNvGrpSpPr/>
          <p:nvPr/>
        </p:nvGrpSpPr>
        <p:grpSpPr>
          <a:xfrm>
            <a:off x="1828800" y="1295400"/>
            <a:ext cx="4724400" cy="457200"/>
            <a:chOff x="1828800" y="1295400"/>
            <a:chExt cx="4724400" cy="457200"/>
          </a:xfrm>
        </p:grpSpPr>
        <p:sp>
          <p:nvSpPr>
            <p:cNvPr id="4" name="Down Arrow 3"/>
            <p:cNvSpPr/>
            <p:nvPr/>
          </p:nvSpPr>
          <p:spPr>
            <a:xfrm>
              <a:off x="1828800" y="1295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Down Arrow 4"/>
            <p:cNvSpPr/>
            <p:nvPr/>
          </p:nvSpPr>
          <p:spPr>
            <a:xfrm>
              <a:off x="4267200" y="1295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Down Arrow 5"/>
            <p:cNvSpPr/>
            <p:nvPr/>
          </p:nvSpPr>
          <p:spPr>
            <a:xfrm>
              <a:off x="6172200" y="1295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Slide Number Placeholder 7"/>
          <p:cNvSpPr>
            <a:spLocks noGrp="1"/>
          </p:cNvSpPr>
          <p:nvPr>
            <p:ph type="sldNum" sz="quarter" idx="12"/>
          </p:nvPr>
        </p:nvSpPr>
        <p:spPr/>
        <p:txBody>
          <a:bodyPr/>
          <a:lstStyle/>
          <a:p>
            <a:fld id="{B6F15528-21DE-4FAA-801E-634DDDAF4B2B}" type="slidenum">
              <a:rPr lang="en-US" smtClean="0"/>
              <a:pPr/>
              <a:t>72</a:t>
            </a:fld>
            <a:endParaRPr lang="en-US"/>
          </a:p>
        </p:txBody>
      </p:sp>
    </p:spTree>
    <p:extLst>
      <p:ext uri="{BB962C8B-B14F-4D97-AF65-F5344CB8AC3E}">
        <p14:creationId xmlns:p14="http://schemas.microsoft.com/office/powerpoint/2010/main" val="21478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ess sand face pres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4800" y="762001"/>
            <a:ext cx="4343400" cy="2209800"/>
          </a:xfrm>
          <a:prstGeom prst="rect">
            <a:avLst/>
          </a:prstGeom>
          <a:ln>
            <a:noFill/>
          </a:ln>
          <a:effectLst>
            <a:outerShdw blurRad="292100" dist="139700" dir="2700000" algn="tl" rotWithShape="0">
              <a:srgbClr val="333333">
                <a:alpha val="65000"/>
              </a:srgbClr>
            </a:outerShdw>
          </a:effectLst>
        </p:spPr>
      </p:pic>
      <p:pic>
        <p:nvPicPr>
          <p:cNvPr id="4" name="Picture 3" descr="cat sleep flat.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029200" y="762000"/>
            <a:ext cx="3733800" cy="2209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57200" y="0"/>
            <a:ext cx="8229600" cy="868362"/>
          </a:xfrm>
        </p:spPr>
        <p:txBody>
          <a:bodyPr>
            <a:normAutofit fontScale="90000"/>
          </a:bodyPr>
          <a:lstStyle/>
          <a:p>
            <a:r>
              <a:rPr lang="en-AU" sz="5400" dirty="0" smtClean="0"/>
              <a:t>Stress and Unstress ...</a:t>
            </a:r>
            <a:endParaRPr lang="en-AU" sz="5400" dirty="0"/>
          </a:p>
        </p:txBody>
      </p:sp>
      <p:sp>
        <p:nvSpPr>
          <p:cNvPr id="5" name="TextBox 4"/>
          <p:cNvSpPr txBox="1"/>
          <p:nvPr/>
        </p:nvSpPr>
        <p:spPr>
          <a:xfrm>
            <a:off x="685800" y="2057400"/>
            <a:ext cx="3733800" cy="646331"/>
          </a:xfrm>
          <a:prstGeom prst="rect">
            <a:avLst/>
          </a:prstGeom>
          <a:noFill/>
        </p:spPr>
        <p:txBody>
          <a:bodyPr wrap="square" rtlCol="0">
            <a:spAutoFit/>
          </a:bodyPr>
          <a:lstStyle/>
          <a:p>
            <a:r>
              <a:rPr lang="en-AU"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‘Stressable’ words</a:t>
            </a:r>
            <a:endParaRPr lang="en-AU"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5105400" y="2057400"/>
            <a:ext cx="3505200" cy="646331"/>
          </a:xfrm>
          <a:prstGeom prst="rect">
            <a:avLst/>
          </a:prstGeom>
          <a:noFill/>
        </p:spPr>
        <p:txBody>
          <a:bodyPr wrap="square" rtlCol="0">
            <a:spAutoFit/>
          </a:bodyPr>
          <a:lstStyle/>
          <a:p>
            <a:r>
              <a:rPr lang="en-AU" sz="3600" b="1" dirty="0" smtClean="0"/>
              <a:t>Not ‘Stressable’</a:t>
            </a:r>
            <a:endParaRPr lang="en-AU" sz="3600" b="1" dirty="0"/>
          </a:p>
        </p:txBody>
      </p:sp>
      <p:graphicFrame>
        <p:nvGraphicFramePr>
          <p:cNvPr id="7" name="Table 6"/>
          <p:cNvGraphicFramePr>
            <a:graphicFrameLocks noGrp="1"/>
          </p:cNvGraphicFramePr>
          <p:nvPr/>
        </p:nvGraphicFramePr>
        <p:xfrm>
          <a:off x="685800" y="3276600"/>
          <a:ext cx="3657600" cy="2590800"/>
        </p:xfrm>
        <a:graphic>
          <a:graphicData uri="http://schemas.openxmlformats.org/drawingml/2006/table">
            <a:tbl>
              <a:tblPr/>
              <a:tblGrid>
                <a:gridCol w="3657600"/>
              </a:tblGrid>
              <a:tr h="0">
                <a:tc>
                  <a:txBody>
                    <a:bodyPr/>
                    <a:lstStyle/>
                    <a:p>
                      <a:pPr algn="ctr">
                        <a:lnSpc>
                          <a:spcPct val="100000"/>
                        </a:lnSpc>
                        <a:spcAft>
                          <a:spcPts val="0"/>
                        </a:spcAft>
                      </a:pPr>
                      <a:r>
                        <a:rPr lang="en-AU" sz="2000" b="1" dirty="0">
                          <a:latin typeface="+mn-lt"/>
                          <a:ea typeface="Times New Roman"/>
                          <a:cs typeface="Times New Roman"/>
                        </a:rPr>
                        <a:t>Content/Stressed Words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verbs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nouns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adjectives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adverbs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question words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prepositional adverbs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negatives</a:t>
                      </a:r>
                      <a:endParaRPr lang="en-AU" sz="2000" dirty="0">
                        <a:latin typeface="+mn-lt"/>
                        <a:ea typeface="Calibri"/>
                        <a:cs typeface="Times New Roman"/>
                      </a:endParaRPr>
                    </a:p>
                  </a:txBody>
                  <a:tcPr marL="9525" marR="9525" marT="9525" marB="9525" anchor="ctr">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5257800" y="3276600"/>
          <a:ext cx="3048000" cy="1943100"/>
        </p:xfrm>
        <a:graphic>
          <a:graphicData uri="http://schemas.openxmlformats.org/drawingml/2006/table">
            <a:tbl>
              <a:tblPr/>
              <a:tblGrid>
                <a:gridCol w="3048000"/>
              </a:tblGrid>
              <a:tr h="0">
                <a:tc>
                  <a:txBody>
                    <a:bodyPr/>
                    <a:lstStyle/>
                    <a:p>
                      <a:pPr algn="ctr">
                        <a:lnSpc>
                          <a:spcPct val="100000"/>
                        </a:lnSpc>
                        <a:spcAft>
                          <a:spcPts val="0"/>
                        </a:spcAft>
                      </a:pPr>
                      <a:r>
                        <a:rPr lang="en-AU" sz="2000" b="1" dirty="0">
                          <a:latin typeface="+mn-lt"/>
                          <a:ea typeface="Times New Roman"/>
                          <a:cs typeface="Times New Roman"/>
                        </a:rPr>
                        <a:t>Function/Unstressed Words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modal auxiliaries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articles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conjunctions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dirty="0">
                          <a:latin typeface="+mn-lt"/>
                          <a:ea typeface="Times New Roman"/>
                          <a:cs typeface="Times New Roman"/>
                        </a:rPr>
                        <a:t>prepositions</a:t>
                      </a:r>
                      <a:endParaRPr lang="en-AU" sz="2000" dirty="0">
                        <a:latin typeface="+mn-lt"/>
                        <a:ea typeface="Calibri"/>
                        <a:cs typeface="Times New Roman"/>
                      </a:endParaRPr>
                    </a:p>
                  </a:txBody>
                  <a:tcPr marL="9525" marR="9525" marT="9525" marB="9525" anchor="ctr">
                    <a:lnL>
                      <a:noFill/>
                    </a:lnL>
                    <a:lnR>
                      <a:noFill/>
                    </a:lnR>
                    <a:lnT>
                      <a:noFill/>
                    </a:lnT>
                    <a:lnB>
                      <a:noFill/>
                    </a:lnB>
                  </a:tcPr>
                </a:tc>
              </a:tr>
              <a:tr h="0">
                <a:tc>
                  <a:txBody>
                    <a:bodyPr/>
                    <a:lstStyle/>
                    <a:p>
                      <a:pPr>
                        <a:lnSpc>
                          <a:spcPct val="100000"/>
                        </a:lnSpc>
                        <a:spcAft>
                          <a:spcPts val="0"/>
                        </a:spcAft>
                      </a:pPr>
                      <a:r>
                        <a:rPr lang="en-AU" sz="2000" i="1" dirty="0">
                          <a:latin typeface="+mn-lt"/>
                          <a:ea typeface="Times New Roman"/>
                          <a:cs typeface="Times New Roman"/>
                        </a:rPr>
                        <a:t>pronouns</a:t>
                      </a:r>
                      <a:endParaRPr lang="en-AU" sz="2000" dirty="0">
                        <a:latin typeface="+mn-lt"/>
                        <a:ea typeface="Calibri"/>
                        <a:cs typeface="Times New Roman"/>
                      </a:endParaRPr>
                    </a:p>
                  </a:txBody>
                  <a:tcPr marL="9525" marR="9525" marT="9525" marB="9525" anchor="ctr">
                    <a:lnL>
                      <a:noFill/>
                    </a:lnL>
                    <a:lnR>
                      <a:noFill/>
                    </a:lnR>
                    <a:lnT>
                      <a:noFill/>
                    </a:lnT>
                    <a:lnB>
                      <a:noFill/>
                    </a:lnB>
                  </a:tcPr>
                </a:tc>
              </a:tr>
            </a:tbl>
          </a:graphicData>
        </a:graphic>
      </p:graphicFrame>
      <p:sp>
        <p:nvSpPr>
          <p:cNvPr id="9" name="Slide Number Placeholder 8"/>
          <p:cNvSpPr>
            <a:spLocks noGrp="1"/>
          </p:cNvSpPr>
          <p:nvPr>
            <p:ph type="sldNum" sz="quarter" idx="12"/>
          </p:nvPr>
        </p:nvSpPr>
        <p:spPr/>
        <p:txBody>
          <a:bodyPr/>
          <a:lstStyle/>
          <a:p>
            <a:fld id="{B6F15528-21DE-4FAA-801E-634DDDAF4B2B}" type="slidenum">
              <a:rPr lang="en-US" smtClean="0"/>
              <a:pPr/>
              <a:t>73</a:t>
            </a:fld>
            <a:endParaRPr lang="en-US"/>
          </a:p>
        </p:txBody>
      </p:sp>
    </p:spTree>
    <p:extLst>
      <p:ext uri="{BB962C8B-B14F-4D97-AF65-F5344CB8AC3E}">
        <p14:creationId xmlns:p14="http://schemas.microsoft.com/office/powerpoint/2010/main" val="217569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t everes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64252" cy="6858000"/>
          </a:xfrm>
          <a:prstGeom prst="rect">
            <a:avLst/>
          </a:prstGeom>
        </p:spPr>
      </p:pic>
      <p:sp>
        <p:nvSpPr>
          <p:cNvPr id="2" name="Title 1"/>
          <p:cNvSpPr>
            <a:spLocks noGrp="1"/>
          </p:cNvSpPr>
          <p:nvPr>
            <p:ph type="title"/>
          </p:nvPr>
        </p:nvSpPr>
        <p:spPr>
          <a:xfrm>
            <a:off x="457200" y="274638"/>
            <a:ext cx="8229600" cy="1096962"/>
          </a:xfrm>
        </p:spPr>
        <p:txBody>
          <a:bodyPr>
            <a:normAutofit/>
          </a:bodyPr>
          <a:lstStyle/>
          <a:p>
            <a:r>
              <a:rPr lang="en-AU"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Tonic Syllable </a:t>
            </a:r>
            <a:endParaRPr lang="en-AU" sz="6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4038600" y="1752600"/>
            <a:ext cx="1143000" cy="646331"/>
          </a:xfrm>
          <a:prstGeom prst="rect">
            <a:avLst/>
          </a:prstGeom>
          <a:noFill/>
        </p:spPr>
        <p:txBody>
          <a:bodyPr wrap="square" rtlCol="0">
            <a:spAutoFit/>
          </a:bodyPr>
          <a:lstStyle/>
          <a:p>
            <a:r>
              <a:rPr lang="en-AU" sz="3600" dirty="0" smtClean="0"/>
              <a:t>peak</a:t>
            </a:r>
            <a:endParaRPr lang="en-AU" sz="3600" dirty="0"/>
          </a:p>
        </p:txBody>
      </p:sp>
      <p:sp>
        <p:nvSpPr>
          <p:cNvPr id="5" name="Rectangle 4"/>
          <p:cNvSpPr/>
          <p:nvPr/>
        </p:nvSpPr>
        <p:spPr>
          <a:xfrm>
            <a:off x="304800" y="1295400"/>
            <a:ext cx="8534400" cy="954107"/>
          </a:xfrm>
          <a:prstGeom prst="rect">
            <a:avLst/>
          </a:prstGeom>
          <a:solidFill>
            <a:schemeClr val="bg1">
              <a:alpha val="70980"/>
            </a:schemeClr>
          </a:solidFill>
        </p:spPr>
        <p:txBody>
          <a:bodyPr wrap="square">
            <a:spAutoFit/>
          </a:bodyPr>
          <a:lstStyle/>
          <a:p>
            <a:pPr algn="ctr"/>
            <a:r>
              <a:rPr lang="en-AU" sz="2800" dirty="0" smtClean="0">
                <a:latin typeface="Arial" pitchFamily="34" charset="0"/>
                <a:ea typeface="Times New Roman" pitchFamily="18" charset="0"/>
                <a:cs typeface="Times New Roman" pitchFamily="18" charset="0"/>
              </a:rPr>
              <a:t>The Tonic Syllable (the peak) is almost always found in a </a:t>
            </a:r>
            <a:r>
              <a:rPr lang="en-AU" sz="2800" b="1" dirty="0" smtClean="0">
                <a:latin typeface="Arial" pitchFamily="34" charset="0"/>
                <a:ea typeface="Times New Roman" pitchFamily="18" charset="0"/>
                <a:cs typeface="Times New Roman" pitchFamily="18" charset="0"/>
              </a:rPr>
              <a:t>content word </a:t>
            </a:r>
            <a:r>
              <a:rPr lang="en-AU" sz="2800" dirty="0" smtClean="0">
                <a:latin typeface="Arial" pitchFamily="34" charset="0"/>
                <a:ea typeface="Times New Roman" pitchFamily="18" charset="0"/>
                <a:cs typeface="Times New Roman" pitchFamily="18" charset="0"/>
              </a:rPr>
              <a:t>in utterance </a:t>
            </a:r>
            <a:r>
              <a:rPr lang="en-AU" sz="2800" i="1" dirty="0" smtClean="0">
                <a:latin typeface="Arial" pitchFamily="34" charset="0"/>
                <a:ea typeface="Times New Roman" pitchFamily="18" charset="0"/>
                <a:cs typeface="Times New Roman" pitchFamily="18" charset="0"/>
              </a:rPr>
              <a:t>final</a:t>
            </a:r>
            <a:r>
              <a:rPr lang="en-AU" sz="2800" dirty="0" smtClean="0">
                <a:latin typeface="Arial" pitchFamily="34" charset="0"/>
                <a:ea typeface="Times New Roman" pitchFamily="18" charset="0"/>
                <a:cs typeface="Times New Roman" pitchFamily="18" charset="0"/>
              </a:rPr>
              <a:t> position.</a:t>
            </a:r>
            <a:endParaRPr lang="en-AU" sz="2800" dirty="0"/>
          </a:p>
        </p:txBody>
      </p:sp>
      <p:sp>
        <p:nvSpPr>
          <p:cNvPr id="6" name="Rectangle 5"/>
          <p:cNvSpPr/>
          <p:nvPr/>
        </p:nvSpPr>
        <p:spPr>
          <a:xfrm>
            <a:off x="990600" y="3581400"/>
            <a:ext cx="6934200" cy="2223686"/>
          </a:xfrm>
          <a:prstGeom prst="rect">
            <a:avLst/>
          </a:prstGeom>
          <a:solidFill>
            <a:schemeClr val="bg1">
              <a:alpha val="76863"/>
            </a:schemeClr>
          </a:solidFill>
        </p:spPr>
        <p:txBody>
          <a:bodyPr wrap="square">
            <a:spAutoFit/>
          </a:bodyPr>
          <a:lstStyle/>
          <a:p>
            <a:pPr lvl="0"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a:t>
            </a:r>
            <a:r>
              <a:rPr lang="en-AU" sz="3200" u="sng" dirty="0" smtClean="0">
                <a:latin typeface="Arial" pitchFamily="34" charset="0"/>
                <a:ea typeface="Times New Roman" pitchFamily="18" charset="0"/>
                <a:cs typeface="Times New Roman" pitchFamily="18" charset="0"/>
              </a:rPr>
              <a:t>go</a:t>
            </a:r>
            <a:r>
              <a:rPr lang="en-AU" sz="3200" dirty="0" smtClean="0">
                <a:latin typeface="Arial" pitchFamily="34" charset="0"/>
                <a:ea typeface="Times New Roman" pitchFamily="18" charset="0"/>
                <a:cs typeface="Times New Roman" pitchFamily="18" charset="0"/>
              </a:rPr>
              <a:t>ing.</a:t>
            </a:r>
            <a:endParaRPr lang="en-AU" sz="3200" dirty="0" smtClean="0">
              <a:latin typeface="Arial"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going to </a:t>
            </a:r>
            <a:r>
              <a:rPr lang="en-AU" sz="3200" u="sng" dirty="0" smtClean="0">
                <a:latin typeface="Arial" pitchFamily="34" charset="0"/>
                <a:ea typeface="Times New Roman" pitchFamily="18" charset="0"/>
                <a:cs typeface="Times New Roman" pitchFamily="18" charset="0"/>
              </a:rPr>
              <a:t>Lon</a:t>
            </a:r>
            <a:r>
              <a:rPr lang="en-AU" sz="3200" dirty="0" smtClean="0">
                <a:latin typeface="Arial" pitchFamily="34" charset="0"/>
                <a:ea typeface="Times New Roman" pitchFamily="18" charset="0"/>
                <a:cs typeface="Times New Roman" pitchFamily="18" charset="0"/>
              </a:rPr>
              <a:t>don.</a:t>
            </a:r>
            <a:endParaRPr lang="en-AU" sz="3200" dirty="0" smtClean="0">
              <a:latin typeface="Arial" pitchFamily="34" charset="0"/>
              <a:ea typeface="Calibri" pitchFamily="34" charset="0"/>
              <a:cs typeface="Times New Roman" pitchFamily="18" charset="0"/>
            </a:endParaRPr>
          </a:p>
          <a:p>
            <a:pPr lvl="0"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going to London for a </a:t>
            </a:r>
            <a:r>
              <a:rPr lang="en-AU" sz="3200" u="sng" dirty="0" smtClean="0">
                <a:latin typeface="Arial" pitchFamily="34" charset="0"/>
                <a:ea typeface="Times New Roman" pitchFamily="18" charset="0"/>
                <a:cs typeface="Times New Roman" pitchFamily="18" charset="0"/>
              </a:rPr>
              <a:t>ho</a:t>
            </a:r>
            <a:r>
              <a:rPr lang="en-AU" sz="3200" dirty="0" smtClean="0">
                <a:latin typeface="Arial" pitchFamily="34" charset="0"/>
                <a:ea typeface="Times New Roman" pitchFamily="18" charset="0"/>
                <a:cs typeface="Times New Roman" pitchFamily="18" charset="0"/>
              </a:rPr>
              <a:t>liday.</a:t>
            </a:r>
          </a:p>
          <a:p>
            <a:pPr eaLnBrk="0" fontAlgn="base" hangingPunct="0">
              <a:spcBef>
                <a:spcPct val="0"/>
              </a:spcBef>
              <a:spcAft>
                <a:spcPct val="0"/>
              </a:spcAft>
              <a:buFontTx/>
              <a:buChar char="•"/>
            </a:pPr>
            <a:r>
              <a:rPr lang="en-AU" sz="3200" dirty="0" smtClean="0">
                <a:latin typeface="Arial" pitchFamily="34" charset="0"/>
                <a:ea typeface="Times New Roman" pitchFamily="18" charset="0"/>
                <a:cs typeface="Times New Roman" pitchFamily="18" charset="0"/>
              </a:rPr>
              <a:t>I'm </a:t>
            </a:r>
            <a:r>
              <a:rPr lang="en-AU" sz="3200" u="sng" dirty="0" smtClean="0">
                <a:latin typeface="Arial" pitchFamily="34" charset="0"/>
                <a:ea typeface="Times New Roman" pitchFamily="18" charset="0"/>
                <a:cs typeface="Times New Roman" pitchFamily="18" charset="0"/>
              </a:rPr>
              <a:t>go</a:t>
            </a:r>
            <a:r>
              <a:rPr lang="en-AU" sz="3200" dirty="0" smtClean="0">
                <a:latin typeface="Arial" pitchFamily="34" charset="0"/>
                <a:ea typeface="Times New Roman" pitchFamily="18" charset="0"/>
                <a:cs typeface="Times New Roman" pitchFamily="18" charset="0"/>
              </a:rPr>
              <a:t>ing to </a:t>
            </a:r>
            <a:r>
              <a:rPr lang="en-AU" sz="3200" u="sng" dirty="0" smtClean="0">
                <a:latin typeface="Arial" pitchFamily="34" charset="0"/>
                <a:ea typeface="Times New Roman" pitchFamily="18" charset="0"/>
                <a:cs typeface="Times New Roman" pitchFamily="18" charset="0"/>
              </a:rPr>
              <a:t>Lon</a:t>
            </a:r>
            <a:r>
              <a:rPr lang="en-AU" sz="3200" dirty="0" smtClean="0">
                <a:latin typeface="Arial" pitchFamily="34" charset="0"/>
                <a:ea typeface="Times New Roman" pitchFamily="18" charset="0"/>
                <a:cs typeface="Times New Roman" pitchFamily="18" charset="0"/>
              </a:rPr>
              <a:t>don for </a:t>
            </a:r>
            <a:r>
              <a:rPr lang="en-AU" sz="3200" b="1" u="sng" dirty="0" err="1" smtClean="0">
                <a:latin typeface="Arial" pitchFamily="34" charset="0"/>
                <a:ea typeface="Times New Roman" pitchFamily="18" charset="0"/>
                <a:cs typeface="Times New Roman" pitchFamily="18" charset="0"/>
              </a:rPr>
              <a:t>HO</a:t>
            </a:r>
            <a:r>
              <a:rPr lang="en-AU" sz="3200" dirty="0" err="1" smtClean="0">
                <a:latin typeface="Arial" pitchFamily="34" charset="0"/>
                <a:ea typeface="Times New Roman" pitchFamily="18" charset="0"/>
                <a:cs typeface="Times New Roman" pitchFamily="18" charset="0"/>
              </a:rPr>
              <a:t>liday</a:t>
            </a:r>
            <a:r>
              <a:rPr lang="en-AU" sz="3200" dirty="0" smtClean="0">
                <a:latin typeface="Arial" pitchFamily="34" charset="0"/>
                <a:ea typeface="Times New Roman" pitchFamily="18" charset="0"/>
                <a:cs typeface="Times New Roman" pitchFamily="18" charset="0"/>
              </a:rPr>
              <a:t>.</a:t>
            </a:r>
            <a:endParaRPr lang="en-AU" sz="3200" dirty="0" smtClean="0">
              <a:latin typeface="Arial" pitchFamily="34" charset="0"/>
              <a:cs typeface="Arial" pitchFamily="34" charset="0"/>
            </a:endParaRPr>
          </a:p>
          <a:p>
            <a:pPr lvl="0" eaLnBrk="0" fontAlgn="base" hangingPunct="0">
              <a:spcBef>
                <a:spcPct val="0"/>
              </a:spcBef>
              <a:spcAft>
                <a:spcPct val="0"/>
              </a:spcAft>
            </a:pPr>
            <a:endParaRPr lang="en-AU" sz="1050" dirty="0" smtClean="0">
              <a:latin typeface="Arial" pitchFamily="34" charset="0"/>
              <a:cs typeface="Arial" pitchFamily="34" charset="0"/>
            </a:endParaRPr>
          </a:p>
        </p:txBody>
      </p:sp>
      <p:grpSp>
        <p:nvGrpSpPr>
          <p:cNvPr id="9" name="Group 8"/>
          <p:cNvGrpSpPr/>
          <p:nvPr/>
        </p:nvGrpSpPr>
        <p:grpSpPr>
          <a:xfrm>
            <a:off x="4648200" y="5638800"/>
            <a:ext cx="2286000" cy="904220"/>
            <a:chOff x="4572000" y="5791200"/>
            <a:chExt cx="2286000" cy="904220"/>
          </a:xfrm>
        </p:grpSpPr>
        <p:sp>
          <p:nvSpPr>
            <p:cNvPr id="7" name="TextBox 6"/>
            <p:cNvSpPr txBox="1"/>
            <p:nvPr/>
          </p:nvSpPr>
          <p:spPr>
            <a:xfrm>
              <a:off x="4572000" y="6172200"/>
              <a:ext cx="2286000" cy="523220"/>
            </a:xfrm>
            <a:prstGeom prst="rect">
              <a:avLst/>
            </a:prstGeom>
            <a:solidFill>
              <a:schemeClr val="bg1"/>
            </a:solidFill>
          </p:spPr>
          <p:txBody>
            <a:bodyPr wrap="square" rtlCol="0">
              <a:spAutoFit/>
            </a:bodyPr>
            <a:lstStyle/>
            <a:p>
              <a:r>
                <a:rPr lang="en-AU" sz="2800" b="1" dirty="0" smtClean="0">
                  <a:solidFill>
                    <a:srgbClr val="FF0000"/>
                  </a:solidFill>
                </a:rPr>
                <a:t>Tonic syllable</a:t>
              </a:r>
              <a:endParaRPr lang="en-AU" sz="2800" b="1" dirty="0">
                <a:solidFill>
                  <a:srgbClr val="FF0000"/>
                </a:solidFill>
              </a:endParaRPr>
            </a:p>
          </p:txBody>
        </p:sp>
        <p:sp>
          <p:nvSpPr>
            <p:cNvPr id="8" name="Up Arrow 7"/>
            <p:cNvSpPr/>
            <p:nvPr/>
          </p:nvSpPr>
          <p:spPr>
            <a:xfrm>
              <a:off x="5562600" y="5791200"/>
              <a:ext cx="198119" cy="381000"/>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0" name="Slide Number Placeholder 9"/>
          <p:cNvSpPr>
            <a:spLocks noGrp="1"/>
          </p:cNvSpPr>
          <p:nvPr>
            <p:ph type="sldNum" sz="quarter" idx="12"/>
          </p:nvPr>
        </p:nvSpPr>
        <p:spPr/>
        <p:txBody>
          <a:bodyPr/>
          <a:lstStyle/>
          <a:p>
            <a:fld id="{B6F15528-21DE-4FAA-801E-634DDDAF4B2B}" type="slidenum">
              <a:rPr lang="en-US" smtClean="0"/>
              <a:pPr/>
              <a:t>74</a:t>
            </a:fld>
            <a:endParaRPr lang="en-US"/>
          </a:p>
        </p:txBody>
      </p:sp>
    </p:spTree>
    <p:extLst>
      <p:ext uri="{BB962C8B-B14F-4D97-AF65-F5344CB8AC3E}">
        <p14:creationId xmlns:p14="http://schemas.microsoft.com/office/powerpoint/2010/main" val="389796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8" presetClass="exit" presetSubtype="16" fill="hold" grpId="1" nodeType="afterEffect">
                                  <p:stCondLst>
                                    <p:cond delay="0"/>
                                  </p:stCondLst>
                                  <p:childTnLst>
                                    <p:animEffect transition="out" filter="diamond(in)">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ppt_x"/>
                                          </p:val>
                                        </p:tav>
                                        <p:tav tm="100000">
                                          <p:val>
                                            <p:strVal val="#ppt_x"/>
                                          </p:val>
                                        </p:tav>
                                      </p:tavLst>
                                    </p:anim>
                                    <p:anim calcmode="lin" valueType="num">
                                      <p:cBhvr additive="base">
                                        <p:cTn id="2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5"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533400" y="3048000"/>
            <a:ext cx="3581400" cy="3368040"/>
          </a:xfrm>
          <a:prstGeom prst="rect">
            <a:avLst/>
          </a:prstGeom>
        </p:spPr>
      </p:pic>
    </p:spTree>
    <p:extLst>
      <p:ext uri="{BB962C8B-B14F-4D97-AF65-F5344CB8AC3E}">
        <p14:creationId xmlns:p14="http://schemas.microsoft.com/office/powerpoint/2010/main" val="91790717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urple-lavender-field-provence-france-800x500.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
        <p:nvSpPr>
          <p:cNvPr id="2" name="Title 1"/>
          <p:cNvSpPr>
            <a:spLocks noGrp="1"/>
          </p:cNvSpPr>
          <p:nvPr>
            <p:ph type="title"/>
          </p:nvPr>
        </p:nvSpPr>
        <p:spPr>
          <a:xfrm>
            <a:off x="457200" y="274638"/>
            <a:ext cx="8229600" cy="868362"/>
          </a:xfrm>
          <a:effectLst>
            <a:outerShdw blurRad="50800" dist="38100" dir="2700000" algn="tl" rotWithShape="0">
              <a:prstClr val="black">
                <a:alpha val="40000"/>
              </a:prstClr>
            </a:outerShdw>
          </a:effectLst>
        </p:spPr>
        <p:txBody>
          <a:bodyPr/>
          <a:lstStyle/>
          <a:p>
            <a:r>
              <a:rPr lang="en-AU"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Where is the Tonic Syllable?</a:t>
            </a:r>
            <a:endParaRPr lang="en-AU"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25" name="Rectangle 1"/>
          <p:cNvSpPr>
            <a:spLocks noChangeArrowheads="1"/>
          </p:cNvSpPr>
          <p:nvPr/>
        </p:nvSpPr>
        <p:spPr bwMode="auto">
          <a:xfrm>
            <a:off x="609600" y="1604983"/>
            <a:ext cx="800100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Fast automobiles make dangerous friends.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578688" y="2553078"/>
            <a:ext cx="4755311"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Variety is the spice of life.</a:t>
            </a:r>
            <a:endParaRPr lang="en-AU" sz="3200" dirty="0">
              <a:latin typeface="Arial" pitchFamily="34" charset="0"/>
              <a:cs typeface="Arial" pitchFamily="34" charset="0"/>
            </a:endParaRPr>
          </a:p>
        </p:txBody>
      </p:sp>
      <p:sp>
        <p:nvSpPr>
          <p:cNvPr id="7" name="Rectangle 1"/>
          <p:cNvSpPr>
            <a:spLocks noChangeArrowheads="1"/>
          </p:cNvSpPr>
          <p:nvPr/>
        </p:nvSpPr>
        <p:spPr bwMode="auto">
          <a:xfrm>
            <a:off x="588034" y="4449268"/>
            <a:ext cx="5736566"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Janet silently turned the page.</a:t>
            </a:r>
            <a:endParaRPr lang="en-AU" sz="3200" dirty="0">
              <a:latin typeface="Arial" pitchFamily="34" charset="0"/>
              <a:cs typeface="Arial" pitchFamily="34" charset="0"/>
            </a:endParaRPr>
          </a:p>
        </p:txBody>
      </p:sp>
      <p:sp>
        <p:nvSpPr>
          <p:cNvPr id="8" name="Rectangle 1"/>
          <p:cNvSpPr>
            <a:spLocks noChangeArrowheads="1"/>
          </p:cNvSpPr>
          <p:nvPr/>
        </p:nvSpPr>
        <p:spPr bwMode="auto">
          <a:xfrm>
            <a:off x="596660" y="3501173"/>
            <a:ext cx="664234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Why don't we catch a film tonight?</a:t>
            </a:r>
            <a:endParaRPr lang="en-AU" sz="3200" dirty="0">
              <a:latin typeface="Arial" pitchFamily="34" charset="0"/>
              <a:cs typeface="Arial" pitchFamily="34" charset="0"/>
            </a:endParaRPr>
          </a:p>
        </p:txBody>
      </p:sp>
      <p:sp>
        <p:nvSpPr>
          <p:cNvPr id="9" name="Rectangle 1"/>
          <p:cNvSpPr>
            <a:spLocks noChangeArrowheads="1"/>
          </p:cNvSpPr>
          <p:nvPr/>
        </p:nvSpPr>
        <p:spPr bwMode="auto">
          <a:xfrm>
            <a:off x="609600" y="5401389"/>
            <a:ext cx="8001000" cy="10772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I'll make sure to give him a ring the next time I'm in town.</a:t>
            </a:r>
            <a:endParaRPr lang="en-AU" sz="3200"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a:p>
        </p:txBody>
      </p:sp>
    </p:spTree>
    <p:extLst>
      <p:ext uri="{BB962C8B-B14F-4D97-AF65-F5344CB8AC3E}">
        <p14:creationId xmlns:p14="http://schemas.microsoft.com/office/powerpoint/2010/main" val="32957984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olcan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826625"/>
            <a:ext cx="8839200" cy="5855163"/>
          </a:xfrm>
          <a:prstGeom prst="rect">
            <a:avLst/>
          </a:prstGeom>
        </p:spPr>
      </p:pic>
      <p:sp>
        <p:nvSpPr>
          <p:cNvPr id="2" name="Title 1"/>
          <p:cNvSpPr>
            <a:spLocks noGrp="1"/>
          </p:cNvSpPr>
          <p:nvPr>
            <p:ph type="title"/>
          </p:nvPr>
        </p:nvSpPr>
        <p:spPr>
          <a:xfrm>
            <a:off x="457200" y="0"/>
            <a:ext cx="8229600" cy="792162"/>
          </a:xfrm>
        </p:spPr>
        <p:txBody>
          <a:bodyPr/>
          <a:lstStyle/>
          <a:p>
            <a:r>
              <a:rPr lang="en-AU" b="1" i="1" dirty="0" smtClean="0"/>
              <a:t>Emphatic Stress</a:t>
            </a:r>
            <a:endParaRPr lang="en-AU" b="1" i="1" dirty="0"/>
          </a:p>
        </p:txBody>
      </p:sp>
      <p:sp>
        <p:nvSpPr>
          <p:cNvPr id="5" name="Rectangle 4"/>
          <p:cNvSpPr/>
          <p:nvPr/>
        </p:nvSpPr>
        <p:spPr>
          <a:xfrm>
            <a:off x="304800" y="990600"/>
            <a:ext cx="8305800" cy="954107"/>
          </a:xfrm>
          <a:prstGeom prst="rect">
            <a:avLst/>
          </a:prstGeom>
        </p:spPr>
        <p:txBody>
          <a:bodyPr wrap="square">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For </a:t>
            </a:r>
            <a:r>
              <a:rPr lang="en-AU"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emphasis</a:t>
            </a:r>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 the tonic syllable moves from its utterance final position . </a:t>
            </a:r>
          </a:p>
        </p:txBody>
      </p:sp>
      <p:sp>
        <p:nvSpPr>
          <p:cNvPr id="6" name="Rectangle 5"/>
          <p:cNvSpPr/>
          <p:nvPr/>
        </p:nvSpPr>
        <p:spPr>
          <a:xfrm>
            <a:off x="304800" y="2057400"/>
            <a:ext cx="8229600" cy="954107"/>
          </a:xfrm>
          <a:prstGeom prst="rect">
            <a:avLst/>
          </a:prstGeom>
        </p:spPr>
        <p:txBody>
          <a:bodyPr wrap="square">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Times New Roman" pitchFamily="18" charset="0"/>
              </a:rPr>
              <a:t>It usually falls on a modal auxiliary, an intensifier, or an adverb. </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609600" y="4572000"/>
            <a:ext cx="3352800" cy="523220"/>
          </a:xfrm>
          <a:prstGeom prst="rect">
            <a:avLst/>
          </a:prstGeom>
          <a:solidFill>
            <a:schemeClr val="bg1"/>
          </a:solidFill>
        </p:spPr>
        <p:txBody>
          <a:bodyPr wrap="square" rtlCol="0">
            <a:spAutoFit/>
          </a:bodyPr>
          <a:lstStyle/>
          <a:p>
            <a:r>
              <a:rPr lang="en-AU" sz="2800" dirty="0" smtClean="0"/>
              <a:t>It was </a:t>
            </a:r>
            <a:r>
              <a:rPr lang="en-AU" sz="2800" u="sng" dirty="0" smtClean="0"/>
              <a:t>ve</a:t>
            </a:r>
            <a:r>
              <a:rPr lang="en-AU" sz="2800" dirty="0" smtClean="0"/>
              <a:t>ry </a:t>
            </a:r>
            <a:r>
              <a:rPr lang="en-AU" sz="2800" b="1" dirty="0" err="1" smtClean="0"/>
              <a:t>BOR</a:t>
            </a:r>
            <a:r>
              <a:rPr lang="en-AU" sz="2800" dirty="0" err="1" smtClean="0"/>
              <a:t>ing</a:t>
            </a:r>
            <a:r>
              <a:rPr lang="en-AU" sz="2800" dirty="0" smtClean="0"/>
              <a:t>.</a:t>
            </a:r>
            <a:endParaRPr lang="en-AU" sz="2800" dirty="0"/>
          </a:p>
        </p:txBody>
      </p:sp>
      <p:sp>
        <p:nvSpPr>
          <p:cNvPr id="8" name="Rectangle 7"/>
          <p:cNvSpPr/>
          <p:nvPr/>
        </p:nvSpPr>
        <p:spPr>
          <a:xfrm>
            <a:off x="609600" y="5562600"/>
            <a:ext cx="2905860" cy="523220"/>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en-AU" sz="2800" dirty="0" smtClean="0"/>
              <a:t>It was </a:t>
            </a:r>
            <a:r>
              <a:rPr lang="en-AU" sz="2800" b="1" u="sng" dirty="0" err="1" smtClean="0"/>
              <a:t>VE</a:t>
            </a:r>
            <a:r>
              <a:rPr lang="en-AU" sz="2800" dirty="0" err="1" smtClean="0"/>
              <a:t>ry</a:t>
            </a:r>
            <a:r>
              <a:rPr lang="en-AU" sz="2800" dirty="0" smtClean="0"/>
              <a:t> boring.</a:t>
            </a:r>
            <a:endParaRPr lang="en-AU" sz="2800" dirty="0"/>
          </a:p>
        </p:txBody>
      </p:sp>
      <p:sp>
        <p:nvSpPr>
          <p:cNvPr id="9" name="TextBox 8"/>
          <p:cNvSpPr txBox="1"/>
          <p:nvPr/>
        </p:nvSpPr>
        <p:spPr>
          <a:xfrm>
            <a:off x="4572000" y="4572000"/>
            <a:ext cx="4191000" cy="523220"/>
          </a:xfrm>
          <a:prstGeom prst="rect">
            <a:avLst/>
          </a:prstGeom>
          <a:solidFill>
            <a:schemeClr val="bg1"/>
          </a:solidFill>
        </p:spPr>
        <p:txBody>
          <a:bodyPr wrap="square" rtlCol="0">
            <a:spAutoFit/>
          </a:bodyPr>
          <a:lstStyle/>
          <a:p>
            <a:r>
              <a:rPr lang="en-AU" sz="2800" dirty="0" smtClean="0"/>
              <a:t>You </a:t>
            </a:r>
            <a:r>
              <a:rPr lang="en-AU" sz="2800" u="sng" dirty="0" smtClean="0"/>
              <a:t>must</a:t>
            </a:r>
            <a:r>
              <a:rPr lang="en-AU" sz="2800" dirty="0" smtClean="0"/>
              <a:t>n’t </a:t>
            </a:r>
            <a:r>
              <a:rPr lang="en-AU" sz="2800" u="sng" dirty="0" smtClean="0"/>
              <a:t>talk</a:t>
            </a:r>
            <a:r>
              <a:rPr lang="en-AU" sz="2800" dirty="0" smtClean="0"/>
              <a:t> so </a:t>
            </a:r>
            <a:r>
              <a:rPr lang="en-AU" sz="2800" b="1" dirty="0" err="1" smtClean="0"/>
              <a:t>LOUD</a:t>
            </a:r>
            <a:r>
              <a:rPr lang="en-AU" sz="2800" dirty="0" err="1" smtClean="0"/>
              <a:t>ly</a:t>
            </a:r>
            <a:endParaRPr lang="en-AU" sz="2800" dirty="0"/>
          </a:p>
        </p:txBody>
      </p:sp>
      <p:sp>
        <p:nvSpPr>
          <p:cNvPr id="10" name="Rectangle 9"/>
          <p:cNvSpPr/>
          <p:nvPr/>
        </p:nvSpPr>
        <p:spPr>
          <a:xfrm>
            <a:off x="4572000" y="5562600"/>
            <a:ext cx="4046557" cy="523220"/>
          </a:xfrm>
          <a:prstGeom prst="rect">
            <a:avLst/>
          </a:prstGeom>
          <a:ln w="38100"/>
        </p:spPr>
        <p:style>
          <a:lnRef idx="2">
            <a:schemeClr val="accent2"/>
          </a:lnRef>
          <a:fillRef idx="1">
            <a:schemeClr val="lt1"/>
          </a:fillRef>
          <a:effectRef idx="0">
            <a:schemeClr val="accent2"/>
          </a:effectRef>
          <a:fontRef idx="minor">
            <a:schemeClr val="dk1"/>
          </a:fontRef>
        </p:style>
        <p:txBody>
          <a:bodyPr wrap="none">
            <a:spAutoFit/>
          </a:bodyPr>
          <a:lstStyle/>
          <a:p>
            <a:r>
              <a:rPr lang="en-AU" sz="2800" dirty="0" smtClean="0"/>
              <a:t>You </a:t>
            </a:r>
            <a:r>
              <a:rPr lang="en-AU" sz="2800" b="1" dirty="0" err="1" smtClean="0"/>
              <a:t>MUST</a:t>
            </a:r>
            <a:r>
              <a:rPr lang="en-AU" sz="2800" dirty="0" err="1" smtClean="0"/>
              <a:t>n’t</a:t>
            </a:r>
            <a:r>
              <a:rPr lang="en-AU" sz="2800" dirty="0" smtClean="0"/>
              <a:t> </a:t>
            </a:r>
            <a:r>
              <a:rPr lang="en-AU" sz="2800" u="sng" dirty="0" smtClean="0"/>
              <a:t>talk</a:t>
            </a:r>
            <a:r>
              <a:rPr lang="en-AU" sz="2800" dirty="0" smtClean="0"/>
              <a:t> so </a:t>
            </a:r>
            <a:r>
              <a:rPr lang="en-AU" sz="2800" u="sng" dirty="0" smtClean="0"/>
              <a:t>loud</a:t>
            </a:r>
            <a:r>
              <a:rPr lang="en-AU" sz="2800" dirty="0" smtClean="0"/>
              <a:t>ly</a:t>
            </a:r>
            <a:endParaRPr lang="en-AU"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77</a:t>
            </a:fld>
            <a:endParaRPr lang="en-US"/>
          </a:p>
        </p:txBody>
      </p:sp>
    </p:spTree>
    <p:extLst>
      <p:ext uri="{BB962C8B-B14F-4D97-AF65-F5344CB8AC3E}">
        <p14:creationId xmlns:p14="http://schemas.microsoft.com/office/powerpoint/2010/main" val="271790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0-#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animBg="1"/>
      <p:bldP spid="8" grpId="0" animBg="1"/>
      <p:bldP spid="9"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78</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548131" y="3505200"/>
            <a:ext cx="3810000" cy="3014825"/>
          </a:xfrm>
          <a:prstGeom prst="rect">
            <a:avLst/>
          </a:prstGeom>
        </p:spPr>
      </p:pic>
    </p:spTree>
    <p:extLst>
      <p:ext uri="{BB962C8B-B14F-4D97-AF65-F5344CB8AC3E}">
        <p14:creationId xmlns:p14="http://schemas.microsoft.com/office/powerpoint/2010/main" val="130350064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indblown.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228600" y="274638"/>
            <a:ext cx="86868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A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Say each of these with </a:t>
            </a:r>
            <a:r>
              <a:rPr lang="en-AU" b="1" i="1" u="sng"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Emphatic</a:t>
            </a:r>
            <a:r>
              <a:rPr lang="en-AU"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Stress.</a:t>
            </a:r>
            <a:endParaRPr lang="en-AU"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3" name="Rectangle 1"/>
          <p:cNvSpPr>
            <a:spLocks noChangeArrowheads="1"/>
          </p:cNvSpPr>
          <p:nvPr/>
        </p:nvSpPr>
        <p:spPr bwMode="auto">
          <a:xfrm>
            <a:off x="609600" y="1604983"/>
            <a:ext cx="800100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A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Fast automobiles make </a:t>
            </a:r>
            <a:r>
              <a:rPr kumimoji="0" lang="en-AU" sz="3200" b="0" i="1" u="sng" strike="noStrike" cap="none" normalizeH="0" baseline="0" dirty="0" smtClean="0">
                <a:ln>
                  <a:noFill/>
                </a:ln>
                <a:solidFill>
                  <a:schemeClr val="tx1"/>
                </a:solidFill>
                <a:effectLst/>
                <a:latin typeface="Arial" pitchFamily="34" charset="0"/>
                <a:ea typeface="Calibri" pitchFamily="34" charset="0"/>
                <a:cs typeface="Arial" pitchFamily="34" charset="0"/>
              </a:rPr>
              <a:t>dang</a:t>
            </a:r>
            <a:r>
              <a:rPr kumimoji="0" lang="en-A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erous friends. </a:t>
            </a:r>
            <a:endParaRPr kumimoji="0" lang="en-AU"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578688" y="2553078"/>
            <a:ext cx="4755311"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Variety is the </a:t>
            </a:r>
            <a:r>
              <a:rPr lang="en-AU" sz="3200" i="1" u="sng" dirty="0" smtClean="0">
                <a:latin typeface="Arial" pitchFamily="34" charset="0"/>
                <a:cs typeface="Arial" pitchFamily="34" charset="0"/>
              </a:rPr>
              <a:t>spice</a:t>
            </a:r>
            <a:r>
              <a:rPr lang="en-AU" sz="3200" dirty="0" smtClean="0">
                <a:latin typeface="Arial" pitchFamily="34" charset="0"/>
                <a:cs typeface="Arial" pitchFamily="34" charset="0"/>
              </a:rPr>
              <a:t> of life.</a:t>
            </a:r>
            <a:endParaRPr lang="en-AU" sz="3200" dirty="0">
              <a:latin typeface="Arial" pitchFamily="34" charset="0"/>
              <a:cs typeface="Arial" pitchFamily="34" charset="0"/>
            </a:endParaRPr>
          </a:p>
        </p:txBody>
      </p:sp>
      <p:sp>
        <p:nvSpPr>
          <p:cNvPr id="5" name="Rectangle 1"/>
          <p:cNvSpPr>
            <a:spLocks noChangeArrowheads="1"/>
          </p:cNvSpPr>
          <p:nvPr/>
        </p:nvSpPr>
        <p:spPr bwMode="auto">
          <a:xfrm>
            <a:off x="588034" y="4449268"/>
            <a:ext cx="5736566"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Janet </a:t>
            </a:r>
            <a:r>
              <a:rPr lang="en-AU" sz="3200" i="1" u="sng" dirty="0" smtClean="0">
                <a:latin typeface="Arial" pitchFamily="34" charset="0"/>
                <a:cs typeface="Arial" pitchFamily="34" charset="0"/>
              </a:rPr>
              <a:t>silently</a:t>
            </a:r>
            <a:r>
              <a:rPr lang="en-AU" sz="3200" dirty="0" smtClean="0">
                <a:latin typeface="Arial" pitchFamily="34" charset="0"/>
                <a:cs typeface="Arial" pitchFamily="34" charset="0"/>
              </a:rPr>
              <a:t> turned the page.</a:t>
            </a:r>
            <a:endParaRPr lang="en-AU" sz="3200" dirty="0">
              <a:latin typeface="Arial" pitchFamily="34" charset="0"/>
              <a:cs typeface="Arial" pitchFamily="34" charset="0"/>
            </a:endParaRPr>
          </a:p>
        </p:txBody>
      </p:sp>
      <p:sp>
        <p:nvSpPr>
          <p:cNvPr id="6" name="Rectangle 1"/>
          <p:cNvSpPr>
            <a:spLocks noChangeArrowheads="1"/>
          </p:cNvSpPr>
          <p:nvPr/>
        </p:nvSpPr>
        <p:spPr bwMode="auto">
          <a:xfrm>
            <a:off x="596660" y="3501173"/>
            <a:ext cx="6642340" cy="5847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Why don't we catch a film </a:t>
            </a:r>
            <a:r>
              <a:rPr lang="en-AU" sz="3200" i="1" u="sng" dirty="0" smtClean="0">
                <a:latin typeface="Arial" pitchFamily="34" charset="0"/>
                <a:cs typeface="Arial" pitchFamily="34" charset="0"/>
              </a:rPr>
              <a:t>tonight</a:t>
            </a:r>
            <a:r>
              <a:rPr lang="en-AU" sz="3200" dirty="0" smtClean="0">
                <a:latin typeface="Arial" pitchFamily="34" charset="0"/>
                <a:cs typeface="Arial" pitchFamily="34" charset="0"/>
              </a:rPr>
              <a:t>?</a:t>
            </a:r>
            <a:endParaRPr lang="en-AU" sz="3200" dirty="0">
              <a:latin typeface="Arial" pitchFamily="34" charset="0"/>
              <a:cs typeface="Arial" pitchFamily="34" charset="0"/>
            </a:endParaRPr>
          </a:p>
        </p:txBody>
      </p:sp>
      <p:sp>
        <p:nvSpPr>
          <p:cNvPr id="7" name="Rectangle 1"/>
          <p:cNvSpPr>
            <a:spLocks noChangeArrowheads="1"/>
          </p:cNvSpPr>
          <p:nvPr/>
        </p:nvSpPr>
        <p:spPr bwMode="auto">
          <a:xfrm>
            <a:off x="609600" y="5401389"/>
            <a:ext cx="8001000" cy="1077218"/>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lvl="0"/>
            <a:r>
              <a:rPr lang="en-AU" sz="3200" dirty="0" smtClean="0">
                <a:latin typeface="Arial" pitchFamily="34" charset="0"/>
                <a:cs typeface="Arial" pitchFamily="34" charset="0"/>
              </a:rPr>
              <a:t>I'll make sure to give him a ring the </a:t>
            </a:r>
            <a:r>
              <a:rPr lang="en-AU" sz="3200" i="1" u="sng" dirty="0" smtClean="0">
                <a:latin typeface="Arial" pitchFamily="34" charset="0"/>
                <a:cs typeface="Arial" pitchFamily="34" charset="0"/>
              </a:rPr>
              <a:t>next</a:t>
            </a:r>
            <a:r>
              <a:rPr lang="en-AU" sz="3200" dirty="0" smtClean="0">
                <a:latin typeface="Arial" pitchFamily="34" charset="0"/>
                <a:cs typeface="Arial" pitchFamily="34" charset="0"/>
              </a:rPr>
              <a:t> time I'm in town.</a:t>
            </a:r>
            <a:endParaRPr lang="en-AU" sz="3200" dirty="0">
              <a:latin typeface="Arial" pitchFamily="34" charset="0"/>
              <a:cs typeface="Arial" pitchFamily="34" charset="0"/>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79</a:t>
            </a:fld>
            <a:endParaRPr lang="en-US"/>
          </a:p>
        </p:txBody>
      </p:sp>
    </p:spTree>
    <p:extLst>
      <p:ext uri="{BB962C8B-B14F-4D97-AF65-F5344CB8AC3E}">
        <p14:creationId xmlns:p14="http://schemas.microsoft.com/office/powerpoint/2010/main" val="1963629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6" y="0"/>
            <a:ext cx="9138744" cy="6858000"/>
          </a:xfrm>
          <a:prstGeom prst="rect">
            <a:avLst/>
          </a:prstGeom>
        </p:spPr>
      </p:pic>
      <p:sp>
        <p:nvSpPr>
          <p:cNvPr id="4" name="TextBox 3"/>
          <p:cNvSpPr txBox="1"/>
          <p:nvPr/>
        </p:nvSpPr>
        <p:spPr>
          <a:xfrm>
            <a:off x="3276600" y="4390122"/>
            <a:ext cx="2590800" cy="707886"/>
          </a:xfrm>
          <a:prstGeom prst="rect">
            <a:avLst/>
          </a:prstGeom>
          <a:noFill/>
        </p:spPr>
        <p:txBody>
          <a:bodyPr wrap="square" rtlCol="0">
            <a:spAutoFit/>
          </a:bodyPr>
          <a:lstStyle/>
          <a:p>
            <a:pPr algn="ctr"/>
            <a:r>
              <a:rPr lang="en-A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Phonemes</a:t>
            </a:r>
            <a:endParaRPr lang="en-A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3575939" y="3075057"/>
            <a:ext cx="2738185" cy="707886"/>
          </a:xfrm>
          <a:prstGeom prst="rect">
            <a:avLst/>
          </a:prstGeom>
        </p:spPr>
        <p:txBody>
          <a:bodyPr wrap="none">
            <a:spAutoFit/>
          </a:bodyPr>
          <a:lstStyle/>
          <a:p>
            <a:pPr algn="ctr"/>
            <a:r>
              <a:rPr lang="en-A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Word Stress</a:t>
            </a:r>
            <a:endParaRPr lang="en-A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2590800" y="1905000"/>
            <a:ext cx="3514938" cy="707886"/>
          </a:xfrm>
          <a:prstGeom prst="rect">
            <a:avLst/>
          </a:prstGeom>
        </p:spPr>
        <p:txBody>
          <a:bodyPr wrap="none">
            <a:spAutoFit/>
          </a:bodyPr>
          <a:lstStyle/>
          <a:p>
            <a:pPr algn="ctr"/>
            <a:r>
              <a:rPr lang="en-A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Sentence Stress</a:t>
            </a:r>
            <a:endParaRPr lang="en-A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2901898" y="914400"/>
            <a:ext cx="2420792" cy="707886"/>
          </a:xfrm>
          <a:prstGeom prst="rect">
            <a:avLst/>
          </a:prstGeom>
        </p:spPr>
        <p:txBody>
          <a:bodyPr wrap="none">
            <a:spAutoFit/>
          </a:bodyPr>
          <a:lstStyle/>
          <a:p>
            <a:pPr algn="ctr"/>
            <a:r>
              <a:rPr lang="en-AU" sz="40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Intonation</a:t>
            </a:r>
            <a:endParaRPr lang="en-AU" sz="40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610497" y="5638800"/>
            <a:ext cx="7928261" cy="110799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English Pronunciation</a:t>
            </a:r>
            <a:endParaRPr lang="en-A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94548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5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grpId="0" nodeType="afterEffect">
                                  <p:stCondLst>
                                    <p:cond delay="5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ucklings 3 fluffy.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295401"/>
            <a:ext cx="9144000" cy="5562600"/>
          </a:xfrm>
          <a:prstGeom prst="rect">
            <a:avLst/>
          </a:prstGeom>
        </p:spPr>
      </p:pic>
      <p:sp>
        <p:nvSpPr>
          <p:cNvPr id="2" name="Title 1"/>
          <p:cNvSpPr>
            <a:spLocks noGrp="1"/>
          </p:cNvSpPr>
          <p:nvPr>
            <p:ph type="title"/>
          </p:nvPr>
        </p:nvSpPr>
        <p:spPr>
          <a:xfrm>
            <a:off x="457200" y="274638"/>
            <a:ext cx="8229600" cy="944562"/>
          </a:xfrm>
        </p:spPr>
        <p:txBody>
          <a:bodyPr/>
          <a:lstStyle/>
          <a:p>
            <a:r>
              <a:rPr lang="en-AU" b="1" dirty="0" smtClean="0"/>
              <a:t>Contrastive Stress</a:t>
            </a:r>
            <a:endParaRPr lang="en-AU" b="1" dirty="0"/>
          </a:p>
        </p:txBody>
      </p:sp>
      <p:sp>
        <p:nvSpPr>
          <p:cNvPr id="6" name="TextBox 5"/>
          <p:cNvSpPr txBox="1"/>
          <p:nvPr/>
        </p:nvSpPr>
        <p:spPr>
          <a:xfrm>
            <a:off x="1638300" y="6019800"/>
            <a:ext cx="586740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Any word – can be content or function</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80</a:t>
            </a:fld>
            <a:endParaRPr lang="en-US"/>
          </a:p>
        </p:txBody>
      </p:sp>
    </p:spTree>
    <p:extLst>
      <p:ext uri="{BB962C8B-B14F-4D97-AF65-F5344CB8AC3E}">
        <p14:creationId xmlns:p14="http://schemas.microsoft.com/office/powerpoint/2010/main" val="314968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81</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3">
            <a:extLst>
              <a:ext uri="{28A0092B-C50C-407E-A947-70E740481C1C}">
                <a14:useLocalDpi xmlns:a14="http://schemas.microsoft.com/office/drawing/2010/main"/>
              </a:ext>
            </a:extLst>
          </a:blip>
          <a:stretch>
            <a:fillRect/>
          </a:stretch>
        </p:blipFill>
        <p:spPr>
          <a:xfrm>
            <a:off x="609600" y="2703731"/>
            <a:ext cx="3672205" cy="3904644"/>
          </a:xfrm>
          <a:prstGeom prst="rect">
            <a:avLst/>
          </a:prstGeom>
        </p:spPr>
      </p:pic>
    </p:spTree>
    <p:extLst>
      <p:ext uri="{BB962C8B-B14F-4D97-AF65-F5344CB8AC3E}">
        <p14:creationId xmlns:p14="http://schemas.microsoft.com/office/powerpoint/2010/main" val="8132497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0100" y="10551"/>
            <a:ext cx="7543800" cy="684744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52400"/>
            <a:ext cx="8686800" cy="914400"/>
          </a:xfrm>
          <a:solidFill>
            <a:srgbClr val="FFFFFF">
              <a:alpha val="69804"/>
            </a:srgbClr>
          </a:solidFill>
        </p:spPr>
        <p:txBody>
          <a:bodyPr>
            <a:normAutofit/>
          </a:bodyPr>
          <a:lstStyle/>
          <a:p>
            <a:pPr lvl="0"/>
            <a:r>
              <a:rPr lang="en-AU"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Times New Roman" pitchFamily="18" charset="0"/>
                <a:cs typeface="Times New Roman" pitchFamily="18" charset="0"/>
              </a:rPr>
              <a:t>Use contrastive stress on these. </a:t>
            </a:r>
            <a:endParaRPr lang="en-AU"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TextBox 5"/>
          <p:cNvSpPr txBox="1"/>
          <p:nvPr/>
        </p:nvSpPr>
        <p:spPr>
          <a:xfrm>
            <a:off x="228600" y="1371600"/>
            <a:ext cx="49149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buFontTx/>
              <a:buAutoNum type="arabicPeriod"/>
            </a:pPr>
            <a:r>
              <a:rPr lang="en-AU" sz="2400" dirty="0" smtClean="0">
                <a:latin typeface="Arial" pitchFamily="34" charset="0"/>
                <a:ea typeface="Times New Roman" pitchFamily="18" charset="0"/>
                <a:cs typeface="Times New Roman" pitchFamily="18" charset="0"/>
              </a:rPr>
              <a:t>David stole the money, not Mike.</a:t>
            </a:r>
            <a:endParaRPr lang="en-AU" sz="2400" dirty="0" smtClean="0">
              <a:latin typeface="Arial" pitchFamily="34" charset="0"/>
              <a:ea typeface="Calibri" pitchFamily="34" charset="0"/>
              <a:cs typeface="Times New Roman" pitchFamily="18" charset="0"/>
            </a:endParaRPr>
          </a:p>
        </p:txBody>
      </p:sp>
      <p:sp>
        <p:nvSpPr>
          <p:cNvPr id="7" name="TextBox 6"/>
          <p:cNvSpPr txBox="1"/>
          <p:nvPr/>
        </p:nvSpPr>
        <p:spPr>
          <a:xfrm>
            <a:off x="190500" y="2381250"/>
            <a:ext cx="73533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2. David stole the money. He didn't have permission.</a:t>
            </a:r>
          </a:p>
        </p:txBody>
      </p:sp>
      <p:sp>
        <p:nvSpPr>
          <p:cNvPr id="8" name="TextBox 7"/>
          <p:cNvSpPr txBox="1"/>
          <p:nvPr/>
        </p:nvSpPr>
        <p:spPr>
          <a:xfrm>
            <a:off x="190500" y="3390900"/>
            <a:ext cx="5295900" cy="461665"/>
          </a:xfrm>
          <a:prstGeom prst="rect">
            <a:avLst/>
          </a:prstGeom>
          <a:solidFill>
            <a:schemeClr val="bg1">
              <a:lumMod val="95000"/>
            </a:schemeClr>
          </a:solidFill>
        </p:spPr>
        <p:txBody>
          <a:bodyPr wrap="square" rtlCol="0">
            <a:spAutoFit/>
          </a:bodyPr>
          <a:lstStyle/>
          <a:p>
            <a:pPr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3. I haven't seen the film. David has.</a:t>
            </a:r>
            <a:endParaRPr lang="en-AU" sz="2400" dirty="0" smtClean="0">
              <a:latin typeface="Arial" pitchFamily="34" charset="0"/>
              <a:ea typeface="Calibri" pitchFamily="34" charset="0"/>
              <a:cs typeface="Times New Roman" pitchFamily="18" charset="0"/>
            </a:endParaRPr>
          </a:p>
        </p:txBody>
      </p:sp>
      <p:sp>
        <p:nvSpPr>
          <p:cNvPr id="9" name="TextBox 8"/>
          <p:cNvSpPr txBox="1"/>
          <p:nvPr/>
        </p:nvSpPr>
        <p:spPr>
          <a:xfrm>
            <a:off x="190500" y="4400550"/>
            <a:ext cx="77724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4. David stole the money. He didn't touch the jewellery.</a:t>
            </a:r>
            <a:endParaRPr lang="en-AU" sz="2400" dirty="0" smtClean="0">
              <a:latin typeface="Arial" pitchFamily="34" charset="0"/>
              <a:ea typeface="Calibri" pitchFamily="34" charset="0"/>
              <a:cs typeface="Times New Roman" pitchFamily="18" charset="0"/>
            </a:endParaRPr>
          </a:p>
        </p:txBody>
      </p:sp>
      <p:sp>
        <p:nvSpPr>
          <p:cNvPr id="10" name="TextBox 9"/>
          <p:cNvSpPr txBox="1"/>
          <p:nvPr/>
        </p:nvSpPr>
        <p:spPr>
          <a:xfrm>
            <a:off x="190500" y="5410200"/>
            <a:ext cx="8763000" cy="461665"/>
          </a:xfrm>
          <a:prstGeom prst="rect">
            <a:avLst/>
          </a:prstGeom>
          <a:solidFill>
            <a:schemeClr val="bg1">
              <a:lumMod val="95000"/>
            </a:schemeClr>
          </a:solidFill>
        </p:spPr>
        <p:txBody>
          <a:bodyPr wrap="square" rtlCol="0">
            <a:spAutoFit/>
          </a:bodyPr>
          <a:lstStyle/>
          <a:p>
            <a:pPr lvl="0" eaLnBrk="0" fontAlgn="base" hangingPunct="0">
              <a:spcBef>
                <a:spcPct val="0"/>
              </a:spcBef>
              <a:spcAft>
                <a:spcPct val="0"/>
              </a:spcAft>
            </a:pPr>
            <a:r>
              <a:rPr lang="en-AU" sz="2400" dirty="0" smtClean="0">
                <a:latin typeface="Arial" pitchFamily="34" charset="0"/>
                <a:ea typeface="Times New Roman" pitchFamily="18" charset="0"/>
                <a:cs typeface="Times New Roman" pitchFamily="18" charset="0"/>
              </a:rPr>
              <a:t>5. Mike's birthday is on the twenty-eighth, not the twenty-fourth.</a:t>
            </a:r>
            <a:endParaRPr lang="en-AU" sz="2400" dirty="0" smtClean="0">
              <a:latin typeface="Arial" pitchFamily="34" charset="0"/>
              <a:ea typeface="Calibri" pitchFamily="34" charset="0"/>
              <a:cs typeface="Times New Roman" pitchFamily="18"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82</a:t>
            </a:fld>
            <a:endParaRPr lang="en-US"/>
          </a:p>
        </p:txBody>
      </p:sp>
    </p:spTree>
    <p:extLst>
      <p:ext uri="{BB962C8B-B14F-4D97-AF65-F5344CB8AC3E}">
        <p14:creationId xmlns:p14="http://schemas.microsoft.com/office/powerpoint/2010/main" val="418215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54061"/>
          </a:xfrm>
        </p:spPr>
        <p:txBody>
          <a:bodyPr>
            <a:normAutofit/>
          </a:bodyPr>
          <a:lstStyle/>
          <a:p>
            <a:r>
              <a:rPr lang="en-AU" sz="5400" dirty="0" smtClean="0"/>
              <a:t>The meaning is in the </a:t>
            </a:r>
            <a:r>
              <a:rPr lang="en-AU" sz="5400" b="1" dirty="0" smtClean="0"/>
              <a:t>stress</a:t>
            </a:r>
            <a:endParaRPr lang="en-AU" sz="5400" b="1" dirty="0"/>
          </a:p>
        </p:txBody>
      </p:sp>
      <p:pic>
        <p:nvPicPr>
          <p:cNvPr id="819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r="1670" b="3003"/>
          <a:stretch/>
        </p:blipFill>
        <p:spPr bwMode="auto">
          <a:xfrm>
            <a:off x="19049" y="1851023"/>
            <a:ext cx="9124951" cy="500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3824" y="1154061"/>
            <a:ext cx="7572376" cy="769441"/>
          </a:xfrm>
          <a:prstGeom prst="rect">
            <a:avLst/>
          </a:prstGeom>
          <a:noFill/>
        </p:spPr>
        <p:txBody>
          <a:bodyPr wrap="square" rtlCol="0">
            <a:spAutoFit/>
          </a:bodyPr>
          <a:lstStyle/>
          <a:p>
            <a:r>
              <a:rPr lang="en-AU" sz="4400" b="1" dirty="0" smtClean="0"/>
              <a:t>HAVE</a:t>
            </a:r>
            <a:r>
              <a:rPr lang="en-AU" sz="4400" dirty="0" smtClean="0"/>
              <a:t> you seen my new red car?</a:t>
            </a:r>
            <a:endParaRPr lang="en-AU" sz="4400" dirty="0"/>
          </a:p>
        </p:txBody>
      </p:sp>
      <p:sp>
        <p:nvSpPr>
          <p:cNvPr id="5" name="TextBox 4"/>
          <p:cNvSpPr txBox="1"/>
          <p:nvPr/>
        </p:nvSpPr>
        <p:spPr>
          <a:xfrm>
            <a:off x="123824" y="6023520"/>
            <a:ext cx="8181976" cy="769441"/>
          </a:xfrm>
          <a:prstGeom prst="rect">
            <a:avLst/>
          </a:prstGeom>
          <a:solidFill>
            <a:srgbClr val="FFFFFF">
              <a:alpha val="50196"/>
            </a:srgbClr>
          </a:solidFill>
        </p:spPr>
        <p:txBody>
          <a:bodyPr wrap="square" rtlCol="0">
            <a:spAutoFit/>
          </a:bodyPr>
          <a:lstStyle/>
          <a:p>
            <a:r>
              <a:rPr lang="en-AU" sz="4400" dirty="0" smtClean="0"/>
              <a:t>Have you seen my new red </a:t>
            </a:r>
            <a:r>
              <a:rPr lang="en-AU" sz="4400" b="1" dirty="0" smtClean="0"/>
              <a:t>CAR</a:t>
            </a:r>
            <a:r>
              <a:rPr lang="en-AU" sz="4400" dirty="0" smtClean="0"/>
              <a:t>?</a:t>
            </a:r>
            <a:endParaRPr lang="en-AU" sz="4400" dirty="0"/>
          </a:p>
        </p:txBody>
      </p:sp>
      <p:sp>
        <p:nvSpPr>
          <p:cNvPr id="6" name="TextBox 5"/>
          <p:cNvSpPr txBox="1"/>
          <p:nvPr/>
        </p:nvSpPr>
        <p:spPr>
          <a:xfrm>
            <a:off x="123824" y="5211946"/>
            <a:ext cx="7572376" cy="769441"/>
          </a:xfrm>
          <a:prstGeom prst="rect">
            <a:avLst/>
          </a:prstGeom>
          <a:solidFill>
            <a:srgbClr val="FFFFFF">
              <a:alpha val="50196"/>
            </a:srgbClr>
          </a:solidFill>
        </p:spPr>
        <p:txBody>
          <a:bodyPr wrap="square" rtlCol="0">
            <a:spAutoFit/>
          </a:bodyPr>
          <a:lstStyle/>
          <a:p>
            <a:r>
              <a:rPr lang="en-AU" sz="4400" dirty="0" smtClean="0"/>
              <a:t>Have you seen my new </a:t>
            </a:r>
            <a:r>
              <a:rPr lang="en-AU" sz="4400" b="1" dirty="0" smtClean="0"/>
              <a:t>RED</a:t>
            </a:r>
            <a:r>
              <a:rPr lang="en-AU" sz="4400" dirty="0" smtClean="0"/>
              <a:t> car?</a:t>
            </a:r>
            <a:endParaRPr lang="en-AU" sz="4400" dirty="0"/>
          </a:p>
        </p:txBody>
      </p:sp>
      <p:sp>
        <p:nvSpPr>
          <p:cNvPr id="7" name="TextBox 6"/>
          <p:cNvSpPr txBox="1"/>
          <p:nvPr/>
        </p:nvSpPr>
        <p:spPr>
          <a:xfrm>
            <a:off x="123824" y="3588792"/>
            <a:ext cx="7572376" cy="769441"/>
          </a:xfrm>
          <a:prstGeom prst="rect">
            <a:avLst/>
          </a:prstGeom>
          <a:solidFill>
            <a:srgbClr val="FFFFFF">
              <a:alpha val="50196"/>
            </a:srgbClr>
          </a:solidFill>
        </p:spPr>
        <p:txBody>
          <a:bodyPr wrap="square" rtlCol="0">
            <a:spAutoFit/>
          </a:bodyPr>
          <a:lstStyle/>
          <a:p>
            <a:r>
              <a:rPr lang="en-AU" sz="4400" dirty="0" smtClean="0"/>
              <a:t>Have you seen </a:t>
            </a:r>
            <a:r>
              <a:rPr lang="en-AU" sz="4400" b="1" dirty="0" smtClean="0"/>
              <a:t>MY</a:t>
            </a:r>
            <a:r>
              <a:rPr lang="en-AU" sz="4400" dirty="0" smtClean="0"/>
              <a:t> new red car?</a:t>
            </a:r>
            <a:endParaRPr lang="en-AU" sz="4400" dirty="0"/>
          </a:p>
        </p:txBody>
      </p:sp>
      <p:sp>
        <p:nvSpPr>
          <p:cNvPr id="8" name="TextBox 7"/>
          <p:cNvSpPr txBox="1"/>
          <p:nvPr/>
        </p:nvSpPr>
        <p:spPr>
          <a:xfrm>
            <a:off x="123824" y="1965638"/>
            <a:ext cx="7572376" cy="769441"/>
          </a:xfrm>
          <a:prstGeom prst="rect">
            <a:avLst/>
          </a:prstGeom>
          <a:solidFill>
            <a:srgbClr val="FFFFFF">
              <a:alpha val="50196"/>
            </a:srgbClr>
          </a:solidFill>
        </p:spPr>
        <p:txBody>
          <a:bodyPr wrap="square" rtlCol="0">
            <a:spAutoFit/>
          </a:bodyPr>
          <a:lstStyle/>
          <a:p>
            <a:r>
              <a:rPr lang="en-AU" sz="4400" dirty="0" smtClean="0"/>
              <a:t>Have </a:t>
            </a:r>
            <a:r>
              <a:rPr lang="en-AU" sz="4400" b="1" dirty="0" smtClean="0"/>
              <a:t>YOU</a:t>
            </a:r>
            <a:r>
              <a:rPr lang="en-AU" sz="4400" dirty="0" smtClean="0"/>
              <a:t> seen my new red car?</a:t>
            </a:r>
            <a:endParaRPr lang="en-AU" sz="4400" dirty="0"/>
          </a:p>
        </p:txBody>
      </p:sp>
      <p:sp>
        <p:nvSpPr>
          <p:cNvPr id="9" name="TextBox 8"/>
          <p:cNvSpPr txBox="1"/>
          <p:nvPr/>
        </p:nvSpPr>
        <p:spPr>
          <a:xfrm>
            <a:off x="123824" y="4400369"/>
            <a:ext cx="7572376" cy="769441"/>
          </a:xfrm>
          <a:prstGeom prst="rect">
            <a:avLst/>
          </a:prstGeom>
          <a:solidFill>
            <a:srgbClr val="FFFFFF">
              <a:alpha val="50196"/>
            </a:srgbClr>
          </a:solidFill>
        </p:spPr>
        <p:txBody>
          <a:bodyPr wrap="square" rtlCol="0">
            <a:spAutoFit/>
          </a:bodyPr>
          <a:lstStyle/>
          <a:p>
            <a:r>
              <a:rPr lang="en-AU" sz="4400" dirty="0" smtClean="0"/>
              <a:t>Have you seen my </a:t>
            </a:r>
            <a:r>
              <a:rPr lang="en-AU" sz="4400" b="1" dirty="0" smtClean="0"/>
              <a:t>NEW</a:t>
            </a:r>
            <a:r>
              <a:rPr lang="en-AU" sz="4400" dirty="0" smtClean="0"/>
              <a:t> red car?</a:t>
            </a:r>
            <a:endParaRPr lang="en-AU" sz="4400" dirty="0"/>
          </a:p>
        </p:txBody>
      </p:sp>
      <p:sp>
        <p:nvSpPr>
          <p:cNvPr id="10" name="TextBox 9"/>
          <p:cNvSpPr txBox="1"/>
          <p:nvPr/>
        </p:nvSpPr>
        <p:spPr>
          <a:xfrm>
            <a:off x="123824" y="2777215"/>
            <a:ext cx="7572376" cy="769441"/>
          </a:xfrm>
          <a:prstGeom prst="rect">
            <a:avLst/>
          </a:prstGeom>
          <a:solidFill>
            <a:srgbClr val="FFFFFF">
              <a:alpha val="50196"/>
            </a:srgbClr>
          </a:solidFill>
        </p:spPr>
        <p:txBody>
          <a:bodyPr wrap="square" rtlCol="0">
            <a:spAutoFit/>
          </a:bodyPr>
          <a:lstStyle/>
          <a:p>
            <a:r>
              <a:rPr lang="en-AU" sz="4400" dirty="0" smtClean="0"/>
              <a:t>Have you </a:t>
            </a:r>
            <a:r>
              <a:rPr lang="en-AU" sz="4400" b="1" dirty="0" smtClean="0"/>
              <a:t>SEEN</a:t>
            </a:r>
            <a:r>
              <a:rPr lang="en-AU" sz="4400" dirty="0" smtClean="0"/>
              <a:t> my new red car?</a:t>
            </a:r>
            <a:endParaRPr lang="en-AU" sz="4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83</a:t>
            </a:fld>
            <a:endParaRPr lang="en-US"/>
          </a:p>
        </p:txBody>
      </p:sp>
    </p:spTree>
    <p:extLst>
      <p:ext uri="{BB962C8B-B14F-4D97-AF65-F5344CB8AC3E}">
        <p14:creationId xmlns:p14="http://schemas.microsoft.com/office/powerpoint/2010/main" val="10407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by bird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447800"/>
            <a:ext cx="8839200" cy="5241723"/>
          </a:xfrm>
          <a:prstGeom prst="rect">
            <a:avLst/>
          </a:prstGeom>
        </p:spPr>
      </p:pic>
      <p:sp>
        <p:nvSpPr>
          <p:cNvPr id="2" name="Title 1"/>
          <p:cNvSpPr>
            <a:spLocks noGrp="1"/>
          </p:cNvSpPr>
          <p:nvPr>
            <p:ph type="title"/>
          </p:nvPr>
        </p:nvSpPr>
        <p:spPr/>
        <p:txBody>
          <a:bodyPr>
            <a:noAutofit/>
          </a:bodyPr>
          <a:lstStyle/>
          <a:p>
            <a:r>
              <a:rPr lang="en-AU" sz="8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Intonation</a:t>
            </a:r>
            <a:endParaRPr lang="en-AU" sz="8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8914" name="Music"/>
          <p:cNvSpPr>
            <a:spLocks noEditPoints="1" noChangeArrowheads="1"/>
          </p:cNvSpPr>
          <p:nvPr/>
        </p:nvSpPr>
        <p:spPr bwMode="auto">
          <a:xfrm>
            <a:off x="1676400" y="22098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5" name="Music"/>
          <p:cNvSpPr>
            <a:spLocks noEditPoints="1" noChangeArrowheads="1"/>
          </p:cNvSpPr>
          <p:nvPr/>
        </p:nvSpPr>
        <p:spPr bwMode="auto">
          <a:xfrm>
            <a:off x="838200" y="52578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6" name="Music"/>
          <p:cNvSpPr>
            <a:spLocks noEditPoints="1" noChangeArrowheads="1"/>
          </p:cNvSpPr>
          <p:nvPr/>
        </p:nvSpPr>
        <p:spPr bwMode="auto">
          <a:xfrm flipV="1">
            <a:off x="5029200" y="51816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7" name="Music"/>
          <p:cNvSpPr>
            <a:spLocks noEditPoints="1" noChangeArrowheads="1"/>
          </p:cNvSpPr>
          <p:nvPr/>
        </p:nvSpPr>
        <p:spPr bwMode="auto">
          <a:xfrm>
            <a:off x="7239000" y="21336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8" name="Music"/>
          <p:cNvSpPr>
            <a:spLocks noEditPoints="1" noChangeArrowheads="1"/>
          </p:cNvSpPr>
          <p:nvPr/>
        </p:nvSpPr>
        <p:spPr bwMode="auto">
          <a:xfrm>
            <a:off x="7086600" y="54102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9" name="Music"/>
          <p:cNvSpPr>
            <a:spLocks noEditPoints="1" noChangeArrowheads="1"/>
          </p:cNvSpPr>
          <p:nvPr/>
        </p:nvSpPr>
        <p:spPr bwMode="auto">
          <a:xfrm>
            <a:off x="3429000" y="3276600"/>
            <a:ext cx="762000" cy="7667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n-AU"/>
          </a:p>
        </p:txBody>
      </p:sp>
      <p:sp>
        <p:nvSpPr>
          <p:cNvPr id="4" name="Slide Number Placeholder 3"/>
          <p:cNvSpPr>
            <a:spLocks noGrp="1"/>
          </p:cNvSpPr>
          <p:nvPr>
            <p:ph type="sldNum" sz="quarter" idx="12"/>
          </p:nvPr>
        </p:nvSpPr>
        <p:spPr/>
        <p:txBody>
          <a:bodyPr/>
          <a:lstStyle/>
          <a:p>
            <a:fld id="{B6F15528-21DE-4FAA-801E-634DDDAF4B2B}" type="slidenum">
              <a:rPr lang="en-US" smtClean="0"/>
              <a:pPr/>
              <a:t>84</a:t>
            </a:fld>
            <a:endParaRPr lang="en-US"/>
          </a:p>
        </p:txBody>
      </p:sp>
    </p:spTree>
    <p:extLst>
      <p:ext uri="{BB962C8B-B14F-4D97-AF65-F5344CB8AC3E}">
        <p14:creationId xmlns:p14="http://schemas.microsoft.com/office/powerpoint/2010/main" val="313491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5" presetClass="entr" presetSubtype="0" fill="hold" grpId="0" nodeType="afterEffect">
                                  <p:stCondLst>
                                    <p:cond delay="0"/>
                                  </p:stCondLst>
                                  <p:childTnLst>
                                    <p:set>
                                      <p:cBhvr>
                                        <p:cTn id="15" dur="1" fill="hold">
                                          <p:stCondLst>
                                            <p:cond delay="0"/>
                                          </p:stCondLst>
                                        </p:cTn>
                                        <p:tgtEl>
                                          <p:spTgt spid="38914"/>
                                        </p:tgtEl>
                                        <p:attrNameLst>
                                          <p:attrName>style.visibility</p:attrName>
                                        </p:attrNameLst>
                                      </p:cBhvr>
                                      <p:to>
                                        <p:strVal val="visible"/>
                                      </p:to>
                                    </p:set>
                                    <p:anim calcmode="lin" valueType="num">
                                      <p:cBhvr>
                                        <p:cTn id="16" dur="1000" fill="hold"/>
                                        <p:tgtEl>
                                          <p:spTgt spid="38914"/>
                                        </p:tgtEl>
                                        <p:attrNameLst>
                                          <p:attrName>ppt_w</p:attrName>
                                        </p:attrNameLst>
                                      </p:cBhvr>
                                      <p:tavLst>
                                        <p:tav tm="0">
                                          <p:val>
                                            <p:fltVal val="0"/>
                                          </p:val>
                                        </p:tav>
                                        <p:tav tm="100000">
                                          <p:val>
                                            <p:strVal val="#ppt_w"/>
                                          </p:val>
                                        </p:tav>
                                      </p:tavLst>
                                    </p:anim>
                                    <p:anim calcmode="lin" valueType="num">
                                      <p:cBhvr>
                                        <p:cTn id="17" dur="1000" fill="hold"/>
                                        <p:tgtEl>
                                          <p:spTgt spid="38914"/>
                                        </p:tgtEl>
                                        <p:attrNameLst>
                                          <p:attrName>ppt_h</p:attrName>
                                        </p:attrNameLst>
                                      </p:cBhvr>
                                      <p:tavLst>
                                        <p:tav tm="0">
                                          <p:val>
                                            <p:fltVal val="0"/>
                                          </p:val>
                                        </p:tav>
                                        <p:tav tm="100000">
                                          <p:val>
                                            <p:strVal val="#ppt_h"/>
                                          </p:val>
                                        </p:tav>
                                      </p:tavLst>
                                    </p:anim>
                                    <p:anim calcmode="lin" valueType="num">
                                      <p:cBhvr>
                                        <p:cTn id="18" dur="1000" fill="hold"/>
                                        <p:tgtEl>
                                          <p:spTgt spid="38914"/>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38914"/>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7"/>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9"/>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1000" fill="hold"/>
                                        <p:tgtEl>
                                          <p:spTgt spid="5"/>
                                        </p:tgtEl>
                                        <p:attrNameLst>
                                          <p:attrName>ppt_w</p:attrName>
                                        </p:attrNameLst>
                                      </p:cBhvr>
                                      <p:tavLst>
                                        <p:tav tm="0">
                                          <p:val>
                                            <p:fltVal val="0"/>
                                          </p:val>
                                        </p:tav>
                                        <p:tav tm="100000">
                                          <p:val>
                                            <p:strVal val="#ppt_w"/>
                                          </p:val>
                                        </p:tav>
                                      </p:tavLst>
                                    </p:anim>
                                    <p:anim calcmode="lin" valueType="num">
                                      <p:cBhvr>
                                        <p:cTn id="35" dur="1000" fill="hold"/>
                                        <p:tgtEl>
                                          <p:spTgt spid="5"/>
                                        </p:tgtEl>
                                        <p:attrNameLst>
                                          <p:attrName>ppt_h</p:attrName>
                                        </p:attrNameLst>
                                      </p:cBhvr>
                                      <p:tavLst>
                                        <p:tav tm="0">
                                          <p:val>
                                            <p:fltVal val="0"/>
                                          </p:val>
                                        </p:tav>
                                        <p:tav tm="100000">
                                          <p:val>
                                            <p:strVal val="#ppt_h"/>
                                          </p:val>
                                        </p:tav>
                                      </p:tavLst>
                                    </p:anim>
                                    <p:anim calcmode="lin" valueType="num">
                                      <p:cBhvr>
                                        <p:cTn id="3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5"/>
                                        </p:tgtEl>
                                        <p:attrNameLst>
                                          <p:attrName>ppt_y</p:attrName>
                                        </p:attrNameLst>
                                      </p:cBhvr>
                                      <p:tavLst>
                                        <p:tav tm="0" fmla="#ppt_y+(sin(-2*pi*(1-$))*-#ppt_x+cos(-2*pi*(1-$))*(1-#ppt_y))*(1-$)">
                                          <p:val>
                                            <p:fltVal val="0"/>
                                          </p:val>
                                        </p:tav>
                                        <p:tav tm="100000">
                                          <p:val>
                                            <p:fltVal val="1"/>
                                          </p:val>
                                        </p:tav>
                                      </p:tavLst>
                                    </p:anim>
                                  </p:childTnLst>
                                </p:cTn>
                              </p:par>
                              <p:par>
                                <p:cTn id="38" presetID="15"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1000" fill="hold"/>
                                        <p:tgtEl>
                                          <p:spTgt spid="6"/>
                                        </p:tgtEl>
                                        <p:attrNameLst>
                                          <p:attrName>ppt_w</p:attrName>
                                        </p:attrNameLst>
                                      </p:cBhvr>
                                      <p:tavLst>
                                        <p:tav tm="0">
                                          <p:val>
                                            <p:fltVal val="0"/>
                                          </p:val>
                                        </p:tav>
                                        <p:tav tm="100000">
                                          <p:val>
                                            <p:strVal val="#ppt_w"/>
                                          </p:val>
                                        </p:tav>
                                      </p:tavLst>
                                    </p:anim>
                                    <p:anim calcmode="lin" valueType="num">
                                      <p:cBhvr>
                                        <p:cTn id="41" dur="1000" fill="hold"/>
                                        <p:tgtEl>
                                          <p:spTgt spid="6"/>
                                        </p:tgtEl>
                                        <p:attrNameLst>
                                          <p:attrName>ppt_h</p:attrName>
                                        </p:attrNameLst>
                                      </p:cBhvr>
                                      <p:tavLst>
                                        <p:tav tm="0">
                                          <p:val>
                                            <p:fltVal val="0"/>
                                          </p:val>
                                        </p:tav>
                                        <p:tav tm="100000">
                                          <p:val>
                                            <p:strVal val="#ppt_h"/>
                                          </p:val>
                                        </p:tav>
                                      </p:tavLst>
                                    </p:anim>
                                    <p:anim calcmode="lin" valueType="num">
                                      <p:cBhvr>
                                        <p:cTn id="42"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6"/>
                                        </p:tgtEl>
                                        <p:attrNameLst>
                                          <p:attrName>ppt_y</p:attrName>
                                        </p:attrNameLst>
                                      </p:cBhvr>
                                      <p:tavLst>
                                        <p:tav tm="0" fmla="#ppt_y+(sin(-2*pi*(1-$))*-#ppt_x+cos(-2*pi*(1-$))*(1-#ppt_y))*(1-$)">
                                          <p:val>
                                            <p:fltVal val="0"/>
                                          </p:val>
                                        </p:tav>
                                        <p:tav tm="100000">
                                          <p:val>
                                            <p:fltVal val="1"/>
                                          </p:val>
                                        </p:tav>
                                      </p:tavLst>
                                    </p:anim>
                                  </p:childTnLst>
                                </p:cTn>
                              </p:par>
                              <p:par>
                                <p:cTn id="44" presetID="15"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1000" fill="hold"/>
                                        <p:tgtEl>
                                          <p:spTgt spid="8"/>
                                        </p:tgtEl>
                                        <p:attrNameLst>
                                          <p:attrName>ppt_w</p:attrName>
                                        </p:attrNameLst>
                                      </p:cBhvr>
                                      <p:tavLst>
                                        <p:tav tm="0">
                                          <p:val>
                                            <p:fltVal val="0"/>
                                          </p:val>
                                        </p:tav>
                                        <p:tav tm="100000">
                                          <p:val>
                                            <p:strVal val="#ppt_w"/>
                                          </p:val>
                                        </p:tav>
                                      </p:tavLst>
                                    </p:anim>
                                    <p:anim calcmode="lin" valueType="num">
                                      <p:cBhvr>
                                        <p:cTn id="47" dur="1000" fill="hold"/>
                                        <p:tgtEl>
                                          <p:spTgt spid="8"/>
                                        </p:tgtEl>
                                        <p:attrNameLst>
                                          <p:attrName>ppt_h</p:attrName>
                                        </p:attrNameLst>
                                      </p:cBhvr>
                                      <p:tavLst>
                                        <p:tav tm="0">
                                          <p:val>
                                            <p:fltVal val="0"/>
                                          </p:val>
                                        </p:tav>
                                        <p:tav tm="100000">
                                          <p:val>
                                            <p:strVal val="#ppt_h"/>
                                          </p:val>
                                        </p:tav>
                                      </p:tavLst>
                                    </p:anim>
                                    <p:anim calcmode="lin" valueType="num">
                                      <p:cBhvr>
                                        <p:cTn id="48"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914" grpId="0" animBg="1"/>
      <p:bldP spid="5" grpId="0" animBg="1"/>
      <p:bldP spid="6" grpId="0" animBg="1"/>
      <p:bldP spid="7" grpId="0" animBg="1"/>
      <p:bldP spid="8"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a:t>
            </a:r>
            <a:endParaRPr lang="en-AU" dirty="0"/>
          </a:p>
        </p:txBody>
      </p:sp>
      <p:pic>
        <p:nvPicPr>
          <p:cNvPr id="3" name="Picture 2" descr="buzz aldri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228600" y="228600"/>
            <a:ext cx="3200400" cy="4191000"/>
          </a:xfrm>
          <a:prstGeom prst="rect">
            <a:avLst/>
          </a:prstGeom>
        </p:spPr>
      </p:pic>
      <p:pic>
        <p:nvPicPr>
          <p:cNvPr id="4" name="Picture 3" descr="woman grass hut.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172200" y="228600"/>
            <a:ext cx="2743200" cy="3524250"/>
          </a:xfrm>
          <a:prstGeom prst="rect">
            <a:avLst/>
          </a:prstGeom>
        </p:spPr>
      </p:pic>
      <p:pic>
        <p:nvPicPr>
          <p:cNvPr id="5" name="Picture 4" descr="baby look.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5200" y="4019550"/>
            <a:ext cx="3581400" cy="2686050"/>
          </a:xfrm>
          <a:prstGeom prst="rect">
            <a:avLst/>
          </a:prstGeom>
        </p:spPr>
      </p:pic>
      <p:sp>
        <p:nvSpPr>
          <p:cNvPr id="6" name="TextBox 5"/>
          <p:cNvSpPr txBox="1"/>
          <p:nvPr/>
        </p:nvSpPr>
        <p:spPr>
          <a:xfrm>
            <a:off x="3886200" y="1371600"/>
            <a:ext cx="2133600" cy="1015663"/>
          </a:xfrm>
          <a:prstGeom prst="rect">
            <a:avLst/>
          </a:prstGeom>
          <a:noFill/>
        </p:spPr>
        <p:txBody>
          <a:bodyPr wrap="square" rtlCol="0">
            <a:spAutoFit/>
          </a:bodyPr>
          <a:lstStyle/>
          <a:p>
            <a:r>
              <a:rPr lang="en-AU"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Hello!</a:t>
            </a:r>
            <a:endParaRPr lang="en-AU"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7" name="Rectangle 6"/>
          <p:cNvSpPr/>
          <p:nvPr/>
        </p:nvSpPr>
        <p:spPr>
          <a:xfrm>
            <a:off x="228600" y="4648200"/>
            <a:ext cx="2093843" cy="1015663"/>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Hello.</a:t>
            </a:r>
            <a:endParaRPr lang="en-AU"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228600" y="5562600"/>
            <a:ext cx="2138727" cy="1015663"/>
          </a:xfrm>
          <a:prstGeom prst="rect">
            <a:avLst/>
          </a:prstGeom>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AU" sz="60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Hello!</a:t>
            </a:r>
            <a:endParaRPr lang="en-AU" sz="60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85</a:t>
            </a:fld>
            <a:endParaRPr lang="en-US"/>
          </a:p>
        </p:txBody>
      </p:sp>
    </p:spTree>
    <p:extLst>
      <p:ext uri="{BB962C8B-B14F-4D97-AF65-F5344CB8AC3E}">
        <p14:creationId xmlns:p14="http://schemas.microsoft.com/office/powerpoint/2010/main" val="1669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childTnLst>
                          </p:cTn>
                        </p:par>
                        <p:par>
                          <p:cTn id="28" fill="hold">
                            <p:stCondLst>
                              <p:cond delay="500"/>
                            </p:stCondLst>
                            <p:childTnLst>
                              <p:par>
                                <p:cTn id="29" presetID="2" presetClass="entr" presetSubtype="4"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0" presetClass="path" presetSubtype="0" accel="50000" decel="50000" fill="hold" grpId="1" nodeType="withEffect">
                                  <p:stCondLst>
                                    <p:cond delay="0"/>
                                  </p:stCondLst>
                                  <p:childTnLst>
                                    <p:animMotion origin="layout" path="M -0.14184 -0.05093 C -0.13837 -0.06413 -0.13715 -0.07987 -0.13142 -0.09121 C -0.12865 -0.11806 -0.12691 -0.14491 -0.12517 -0.172 C -0.12413 -0.18843 -0.125 -0.20857 -0.12083 -0.22454 C -0.11823 -0.26852 -0.11285 -0.31065 -0.10694 -0.35394 C -0.10469 -0.37176 -0.10399 -0.39121 -0.09635 -0.40649 C -0.09444 -0.41459 -0.09184 -0.41852 -0.08733 -0.42454 C -0.08472 -0.43473 -0.07691 -0.44538 -0.0691 -0.44885 C -0.06076 -0.45996 -0.05121 -0.45926 -0.04028 -0.46297 C -0.03229 -0.46227 -0.02413 -0.46227 -0.01632 -0.46088 C -0.01302 -0.46042 -0.00694 -0.45695 -0.00694 -0.45672 C -0.00538 -0.45556 -0.00399 -0.45394 -0.00243 -0.45278 C 0.00139 -0.44977 0.0059 -0.44792 0.00955 -0.44468 C 0.01476 -0.44028 0.0191 -0.43542 0.02483 -0.43264 C 0.03264 -0.42477 0.03819 -0.41436 0.04601 -0.40649 C 0.04879 -0.39561 0.05504 -0.38913 0.05972 -0.3801 C 0.06198 -0.36737 0.0599 -0.37431 0.06719 -0.35996 C 0.07274 -0.34885 0.07309 -0.33033 0.07778 -0.3176 C 0.07917 -0.30811 0.0809 -0.29862 0.08229 -0.28913 C 0.08403 -0.25417 0.08455 -0.21852 0.08993 -0.18426 C 0.09097 -0.16528 0.09132 -0.13774 0.09879 -0.11945 C 0.10694 -0.09954 0.11615 -0.08102 0.12639 -0.06297 C 0.13142 -0.05348 0.14583 -0.03473 0.15504 -0.03056 C 0.15608 -0.02917 0.1566 -0.02755 0.15816 -0.02663 C 0.16094 -0.02477 0.16701 -0.02246 0.16701 -0.02223 C 0.1776 -0.02524 0.18785 -0.03033 0.19757 -0.03681 C 0.20399 -0.04121 0.2099 -0.04769 0.21719 -0.05093 C 0.22847 -0.06528 0.23819 -0.08056 0.24896 -0.09538 C 0.25052 -0.09746 0.25087 -0.10093 0.25208 -0.10348 C 0.25538 -0.11112 0.25955 -0.11806 0.26267 -0.1257 C 0.27326 -0.15139 0.25938 -0.12338 0.26875 -0.14167 C 0.27066 -0.15186 0.27517 -0.15996 0.27778 -0.17014 C 0.28351 -0.19306 0.27726 -0.1794 0.28542 -0.19422 C 0.28767 -0.20301 0.28785 -0.21181 0.29254 -0.21852 C 0.29514 -0.22732 0.3 -0.23612 0.30504 -0.24283 C 0.30799 -0.25417 0.30903 -0.2551 0.31563 -0.26297 C 0.32656 -0.27616 0.32691 -0.27848 0.34149 -0.28519 C 0.35747 -0.28264 0.37674 -0.27871 0.38837 -0.26088 C 0.38941 -0.25926 0.39497 -0.24977 0.39583 -0.24676 C 0.39826 -0.24028 0.40174 -0.22663 0.40174 -0.22639 C 0.40139 -0.20672 0.40313 -0.16297 0.39288 -0.14167 C 0.38976 -0.125 0.38403 -0.11042 0.38229 -0.09329 C 0.38351 -0.07477 0.38299 -0.05811 0.39288 -0.04468 C 0.39514 -0.03542 0.39844 -0.03149 0.40365 -0.02454 C 0.40816 -0.01065 0.40347 -0.02084 0.41267 -0.0125 C 0.41545 -0.01019 0.41597 -0.00463 0.41875 -0.00232 C 0.41997 -0.0007 0.42257 -0.00093 0.42483 -0.00024 C 0.42813 0.00254 0.43038 0.0074 0.43385 0.00972 C 0.43785 0.01273 0.44635 0.01435 0.45208 0.01574 C 0.47552 0.01388 0.46997 0.0155 0.4849 0.00578 C 0.48698 0.003 0.48785 0.00023 0.48993 -0.00232 C 0.4908 -0.0044 0.49306 -0.00625 0.49392 -0.00834 C 0.49809 -0.01436 0.49948 -0.02107 0.50313 -0.02663 C 0.50573 -0.03727 0.50972 -0.04653 0.51267 -0.05695 C 0.51632 -0.09399 0.5191 -0.13149 0.52483 -0.16806 C 0.52639 -0.17871 0.53281 -0.18889 0.53993 -0.19422 C 0.54271 -0.1963 0.54896 -0.19838 0.54896 -0.19815 C 0.56267 -0.19491 0.56736 -0.19445 0.57778 -0.18426 C 0.58629 -0.16713 0.57517 -0.18774 0.58542 -0.17408 C 0.58906 -0.16922 0.5908 -0.16389 0.59306 -0.15788 C 0.59427 -0.15024 0.59618 -0.14306 0.59757 -0.13565 C 0.59826 -0.12107 0.59826 -0.07547 0.60816 -0.06297 C 0.61736 -0.03774 0.64566 -0.01945 0.66545 -0.01459 C 0.66962 -0.01528 0.67379 -0.01505 0.67778 -0.01644 C 0.67951 -0.01713 0.68056 -0.01968 0.68229 -0.02061 C 0.69184 -0.02524 0.6974 -0.02454 0.7066 -0.03264 C 0.71198 -0.04352 0.71563 -0.04954 0.71563 -0.06297 " pathEditMode="relative" rAng="0" ptsTypes="ffffffffffffffffffffffffffffffffffffffffffffffffffffffffffffffffffA">
                                      <p:cBhvr>
                                        <p:cTn id="34" dur="2000" fill="hold"/>
                                        <p:tgtEl>
                                          <p:spTgt spid="8"/>
                                        </p:tgtEl>
                                        <p:attrNameLst>
                                          <p:attrName>ppt_x</p:attrName>
                                          <p:attrName>ppt_y</p:attrName>
                                        </p:attrNameLst>
                                      </p:cBhvr>
                                      <p:rCtr x="42900" y="-17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untains.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371600"/>
            <a:ext cx="9144000" cy="5486401"/>
          </a:xfrm>
          <a:prstGeom prst="rect">
            <a:avLst/>
          </a:prstGeom>
        </p:spPr>
      </p:pic>
      <p:sp>
        <p:nvSpPr>
          <p:cNvPr id="4" name="TextBox 3"/>
          <p:cNvSpPr txBox="1"/>
          <p:nvPr/>
        </p:nvSpPr>
        <p:spPr>
          <a:xfrm>
            <a:off x="152400" y="1524000"/>
            <a:ext cx="4648200"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Four main patterns:</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5" name="TextBox 4"/>
          <p:cNvSpPr txBox="1"/>
          <p:nvPr/>
        </p:nvSpPr>
        <p:spPr>
          <a:xfrm>
            <a:off x="990600" y="4495800"/>
            <a:ext cx="1219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Fall</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6" name="TextBox 5"/>
          <p:cNvSpPr txBox="1"/>
          <p:nvPr/>
        </p:nvSpPr>
        <p:spPr>
          <a:xfrm>
            <a:off x="990600" y="5638800"/>
            <a:ext cx="23622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Low - rise</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7" name="TextBox 6"/>
          <p:cNvSpPr txBox="1"/>
          <p:nvPr/>
        </p:nvSpPr>
        <p:spPr>
          <a:xfrm>
            <a:off x="5334000" y="4495800"/>
            <a:ext cx="25146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High - rise</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8" name="TextBox 7"/>
          <p:cNvSpPr txBox="1"/>
          <p:nvPr/>
        </p:nvSpPr>
        <p:spPr>
          <a:xfrm>
            <a:off x="5334000" y="5638800"/>
            <a:ext cx="228600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AU"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Fall - rise</a:t>
            </a:r>
            <a:endParaRPr lang="en-AU" sz="40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p:txBody>
          <a:bodyPr/>
          <a:lstStyle/>
          <a:p>
            <a:r>
              <a:rPr lang="en-AU" dirty="0" smtClean="0"/>
              <a:t>Tonal Patterns in English</a:t>
            </a:r>
            <a:endParaRPr lang="en-AU"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15387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 presetClass="entr" presetSubtype="3"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1+#ppt_w/2"/>
                                          </p:val>
                                        </p:tav>
                                        <p:tav tm="100000">
                                          <p:val>
                                            <p:strVal val="#ppt_x"/>
                                          </p:val>
                                        </p:tav>
                                      </p:tavLst>
                                    </p:anim>
                                    <p:anim calcmode="lin" valueType="num">
                                      <p:cBhvr additive="base">
                                        <p:cTn id="27" dur="500" fill="hold"/>
                                        <p:tgtEl>
                                          <p:spTgt spid="6"/>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9"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2"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lling_down_stair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179892"/>
            <a:ext cx="5638800" cy="6678108"/>
          </a:xfrm>
          <a:prstGeom prst="rect">
            <a:avLst/>
          </a:prstGeom>
        </p:spPr>
      </p:pic>
      <p:sp>
        <p:nvSpPr>
          <p:cNvPr id="2" name="Title 1"/>
          <p:cNvSpPr>
            <a:spLocks noGrp="1"/>
          </p:cNvSpPr>
          <p:nvPr>
            <p:ph type="title"/>
          </p:nvPr>
        </p:nvSpPr>
        <p:spPr>
          <a:xfrm>
            <a:off x="228600" y="5486400"/>
            <a:ext cx="2743200" cy="1143000"/>
          </a:xfrm>
          <a:solidFill>
            <a:schemeClr val="accent2">
              <a:lumMod val="40000"/>
              <a:lumOff val="60000"/>
            </a:schemeClr>
          </a:solidFill>
          <a:effectLst>
            <a:outerShdw blurRad="50800" dist="38100" dir="2700000" algn="tl" rotWithShape="0">
              <a:prstClr val="black">
                <a:alpha val="40000"/>
              </a:prstClr>
            </a:outerShdw>
          </a:effectLst>
        </p:spPr>
        <p:txBody>
          <a:bodyPr>
            <a:normAutofit/>
          </a:bodyPr>
          <a:lstStyle/>
          <a:p>
            <a:r>
              <a:rPr lang="en-AU" sz="6000" u="sng" dirty="0" smtClean="0"/>
              <a:t>Fall</a:t>
            </a:r>
            <a:endParaRPr lang="en-AU" sz="6000" u="sng" dirty="0"/>
          </a:p>
        </p:txBody>
      </p:sp>
      <p:sp>
        <p:nvSpPr>
          <p:cNvPr id="6" name="TextBox 5"/>
          <p:cNvSpPr txBox="1"/>
          <p:nvPr/>
        </p:nvSpPr>
        <p:spPr>
          <a:xfrm>
            <a:off x="457200" y="2057400"/>
            <a:ext cx="1676400" cy="707886"/>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finality</a:t>
            </a:r>
            <a:endParaRPr lang="en-AU" sz="4000" dirty="0"/>
          </a:p>
        </p:txBody>
      </p:sp>
      <p:sp>
        <p:nvSpPr>
          <p:cNvPr id="7" name="TextBox 6"/>
          <p:cNvSpPr txBox="1"/>
          <p:nvPr/>
        </p:nvSpPr>
        <p:spPr>
          <a:xfrm>
            <a:off x="381000" y="685800"/>
            <a:ext cx="2895600" cy="707886"/>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completion</a:t>
            </a:r>
            <a:endParaRPr lang="en-AU" sz="4000" dirty="0"/>
          </a:p>
        </p:txBody>
      </p:sp>
      <p:sp>
        <p:nvSpPr>
          <p:cNvPr id="8" name="TextBox 7"/>
          <p:cNvSpPr txBox="1"/>
          <p:nvPr/>
        </p:nvSpPr>
        <p:spPr>
          <a:xfrm>
            <a:off x="6172200" y="304800"/>
            <a:ext cx="2743200" cy="1323439"/>
          </a:xfrm>
          <a:prstGeom prst="rect">
            <a:avLst/>
          </a:prstGeom>
          <a:solidFill>
            <a:schemeClr val="accent2">
              <a:lumMod val="40000"/>
              <a:lumOff val="60000"/>
            </a:schemeClr>
          </a:solidFill>
          <a:effectLst>
            <a:outerShdw blurRad="50800" dist="38100" dir="2700000" algn="tl" rotWithShape="0">
              <a:prstClr val="black">
                <a:alpha val="40000"/>
              </a:prstClr>
            </a:outerShdw>
          </a:effectLst>
        </p:spPr>
        <p:txBody>
          <a:bodyPr wrap="square" rtlCol="0">
            <a:spAutoFit/>
          </a:bodyPr>
          <a:lstStyle/>
          <a:p>
            <a:r>
              <a:rPr lang="en-AU" sz="4000" dirty="0" smtClean="0"/>
              <a:t>time for response</a:t>
            </a:r>
            <a:endParaRPr lang="en-AU"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a:p>
        </p:txBody>
      </p:sp>
    </p:spTree>
    <p:extLst>
      <p:ext uri="{BB962C8B-B14F-4D97-AF65-F5344CB8AC3E}">
        <p14:creationId xmlns:p14="http://schemas.microsoft.com/office/powerpoint/2010/main" val="290323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2000" fill="hold"/>
                                        <p:tgtEl>
                                          <p:spTgt spid="2"/>
                                        </p:tgtEl>
                                        <p:attrNameLst>
                                          <p:attrName>ppt_x</p:attrName>
                                        </p:attrNameLst>
                                      </p:cBhvr>
                                      <p:tavLst>
                                        <p:tav tm="0">
                                          <p:val>
                                            <p:strVal val="1+#ppt_w/2"/>
                                          </p:val>
                                        </p:tav>
                                        <p:tav tm="100000">
                                          <p:val>
                                            <p:strVal val="#ppt_x"/>
                                          </p:val>
                                        </p:tav>
                                      </p:tavLst>
                                    </p:anim>
                                    <p:anim calcmode="lin" valueType="num">
                                      <p:cBhvr additive="base">
                                        <p:cTn id="13"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1+#ppt_w/2"/>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1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lling_down_stair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179892"/>
            <a:ext cx="5638800" cy="6678108"/>
          </a:xfrm>
          <a:prstGeom prst="rect">
            <a:avLst/>
          </a:prstGeom>
        </p:spPr>
      </p:pic>
      <p:sp>
        <p:nvSpPr>
          <p:cNvPr id="2" name="Title 1"/>
          <p:cNvSpPr>
            <a:spLocks noGrp="1"/>
          </p:cNvSpPr>
          <p:nvPr>
            <p:ph type="title"/>
          </p:nvPr>
        </p:nvSpPr>
        <p:spPr>
          <a:xfrm>
            <a:off x="152400" y="228600"/>
            <a:ext cx="4191000" cy="1143000"/>
          </a:xfrm>
        </p:spPr>
        <p:txBody>
          <a:bodyPr>
            <a:normAutofit fontScale="90000"/>
          </a:bodyPr>
          <a:lstStyle/>
          <a:p>
            <a:r>
              <a:rPr lang="en-AU" sz="6000" u="sng" dirty="0" smtClean="0"/>
              <a:t>Fall</a:t>
            </a:r>
            <a:r>
              <a:rPr lang="en-AU" sz="6000" dirty="0" smtClean="0"/>
              <a:t> examples:</a:t>
            </a:r>
            <a:endParaRPr lang="en-AU" sz="6000" dirty="0"/>
          </a:p>
        </p:txBody>
      </p:sp>
      <p:sp>
        <p:nvSpPr>
          <p:cNvPr id="6" name="TextBox 5"/>
          <p:cNvSpPr txBox="1"/>
          <p:nvPr/>
        </p:nvSpPr>
        <p:spPr>
          <a:xfrm>
            <a:off x="228600" y="1295400"/>
            <a:ext cx="36576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Punishment and referral:</a:t>
            </a:r>
            <a:endParaRPr lang="en-AU" sz="2400" i="1" dirty="0"/>
          </a:p>
        </p:txBody>
      </p:sp>
      <p:sp>
        <p:nvSpPr>
          <p:cNvPr id="7" name="TextBox 6"/>
          <p:cNvSpPr txBox="1"/>
          <p:nvPr/>
        </p:nvSpPr>
        <p:spPr>
          <a:xfrm>
            <a:off x="228600" y="1943100"/>
            <a:ext cx="37338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I’ll re</a:t>
            </a:r>
            <a:r>
              <a:rPr lang="en-AU" sz="2400" u="sng" dirty="0" smtClean="0"/>
              <a:t>port </a:t>
            </a:r>
            <a:r>
              <a:rPr lang="en-AU" sz="2400" dirty="0" smtClean="0"/>
              <a:t>you to the </a:t>
            </a:r>
            <a:r>
              <a:rPr lang="en-AU" sz="2400" dirty="0" err="1" smtClean="0"/>
              <a:t>po</a:t>
            </a:r>
            <a:r>
              <a:rPr lang="en-AU" sz="2400" b="1" dirty="0" err="1" smtClean="0"/>
              <a:t>LICE</a:t>
            </a:r>
            <a:r>
              <a:rPr lang="en-AU" sz="2400" dirty="0" smtClean="0"/>
              <a:t>.</a:t>
            </a:r>
            <a:endParaRPr lang="en-AU" sz="2400" dirty="0"/>
          </a:p>
        </p:txBody>
      </p:sp>
      <p:sp>
        <p:nvSpPr>
          <p:cNvPr id="8" name="TextBox 7"/>
          <p:cNvSpPr txBox="1"/>
          <p:nvPr/>
        </p:nvSpPr>
        <p:spPr>
          <a:xfrm>
            <a:off x="228600" y="2590800"/>
            <a:ext cx="38100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I’ve </a:t>
            </a:r>
            <a:r>
              <a:rPr lang="en-AU" sz="2400" u="sng" dirty="0" smtClean="0"/>
              <a:t>spo</a:t>
            </a:r>
            <a:r>
              <a:rPr lang="en-AU" sz="2400" dirty="0" smtClean="0"/>
              <a:t>ken to your </a:t>
            </a:r>
            <a:r>
              <a:rPr lang="en-AU" sz="2400" b="1" dirty="0" err="1" smtClean="0"/>
              <a:t>PAR</a:t>
            </a:r>
            <a:r>
              <a:rPr lang="en-AU" sz="2400" dirty="0" err="1" smtClean="0"/>
              <a:t>ents</a:t>
            </a:r>
            <a:r>
              <a:rPr lang="en-AU" sz="2400" dirty="0" smtClean="0"/>
              <a:t>.</a:t>
            </a:r>
            <a:endParaRPr lang="en-AU" sz="2400" dirty="0"/>
          </a:p>
        </p:txBody>
      </p:sp>
      <p:sp>
        <p:nvSpPr>
          <p:cNvPr id="9" name="TextBox 8"/>
          <p:cNvSpPr txBox="1"/>
          <p:nvPr/>
        </p:nvSpPr>
        <p:spPr>
          <a:xfrm>
            <a:off x="304800" y="5410200"/>
            <a:ext cx="2362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a:t>
            </a:r>
            <a:r>
              <a:rPr lang="en-AU" sz="2400" i="1" dirty="0" err="1" smtClean="0"/>
              <a:t>Wh</a:t>
            </a:r>
            <a:r>
              <a:rPr lang="en-AU" sz="2400" i="1" dirty="0" smtClean="0"/>
              <a:t>-’ questions:</a:t>
            </a:r>
            <a:endParaRPr lang="en-AU" sz="2400" i="1" dirty="0"/>
          </a:p>
        </p:txBody>
      </p:sp>
      <p:sp>
        <p:nvSpPr>
          <p:cNvPr id="10" name="TextBox 9"/>
          <p:cNvSpPr txBox="1"/>
          <p:nvPr/>
        </p:nvSpPr>
        <p:spPr>
          <a:xfrm>
            <a:off x="304800" y="6172200"/>
            <a:ext cx="2895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Where is the </a:t>
            </a:r>
            <a:r>
              <a:rPr lang="en-AU" sz="2400" b="1" dirty="0" err="1" smtClean="0"/>
              <a:t>PEN</a:t>
            </a:r>
            <a:r>
              <a:rPr lang="en-AU" sz="2400" dirty="0" err="1" smtClean="0"/>
              <a:t>cil</a:t>
            </a:r>
            <a:r>
              <a:rPr lang="en-AU" sz="2400" dirty="0" smtClean="0"/>
              <a:t>?</a:t>
            </a:r>
            <a:endParaRPr lang="en-AU" sz="2400" dirty="0"/>
          </a:p>
        </p:txBody>
      </p:sp>
      <p:sp>
        <p:nvSpPr>
          <p:cNvPr id="11" name="TextBox 10"/>
          <p:cNvSpPr txBox="1"/>
          <p:nvPr/>
        </p:nvSpPr>
        <p:spPr>
          <a:xfrm>
            <a:off x="6172200" y="1295400"/>
            <a:ext cx="2667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Requests or orders:</a:t>
            </a:r>
            <a:endParaRPr lang="en-AU" sz="2400" i="1" dirty="0"/>
          </a:p>
        </p:txBody>
      </p:sp>
      <p:sp>
        <p:nvSpPr>
          <p:cNvPr id="12" name="TextBox 11"/>
          <p:cNvSpPr txBox="1"/>
          <p:nvPr/>
        </p:nvSpPr>
        <p:spPr>
          <a:xfrm>
            <a:off x="6172200" y="1943100"/>
            <a:ext cx="26670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u="sng" dirty="0" smtClean="0">
                <a:latin typeface="Calibri" pitchFamily="34" charset="0"/>
                <a:ea typeface="Times New Roman" pitchFamily="18" charset="0"/>
                <a:cs typeface="Times New Roman" pitchFamily="18" charset="0"/>
              </a:rPr>
              <a:t>Please</a:t>
            </a:r>
            <a:r>
              <a:rPr lang="en-AU" sz="2400" dirty="0" smtClean="0">
                <a:latin typeface="Calibri" pitchFamily="34" charset="0"/>
                <a:ea typeface="Times New Roman" pitchFamily="18" charset="0"/>
                <a:cs typeface="Times New Roman" pitchFamily="18" charset="0"/>
              </a:rPr>
              <a:t> sit </a:t>
            </a:r>
            <a:r>
              <a:rPr lang="en-AU" sz="2400" b="1" dirty="0" smtClean="0">
                <a:latin typeface="Calibri" pitchFamily="34" charset="0"/>
                <a:ea typeface="Times New Roman" pitchFamily="18" charset="0"/>
                <a:cs typeface="Times New Roman" pitchFamily="18" charset="0"/>
              </a:rPr>
              <a:t>DOWN</a:t>
            </a:r>
            <a:endParaRPr lang="en-AU" sz="2400" b="1" dirty="0">
              <a:latin typeface="Calibri" pitchFamily="34" charset="0"/>
            </a:endParaRPr>
          </a:p>
        </p:txBody>
      </p:sp>
      <p:sp>
        <p:nvSpPr>
          <p:cNvPr id="13" name="Rectangle 12"/>
          <p:cNvSpPr/>
          <p:nvPr/>
        </p:nvSpPr>
        <p:spPr>
          <a:xfrm>
            <a:off x="7086600" y="2590800"/>
            <a:ext cx="17526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AU" sz="2400" u="sng" dirty="0" smtClean="0">
                <a:latin typeface="Calibri" pitchFamily="34" charset="0"/>
                <a:ea typeface="Times New Roman" pitchFamily="18" charset="0"/>
                <a:cs typeface="Times New Roman" pitchFamily="18" charset="0"/>
              </a:rPr>
              <a:t>Call</a:t>
            </a:r>
            <a:r>
              <a:rPr lang="en-AU" sz="2400" dirty="0" smtClean="0">
                <a:latin typeface="Calibri" pitchFamily="34" charset="0"/>
                <a:ea typeface="Times New Roman" pitchFamily="18" charset="0"/>
                <a:cs typeface="Times New Roman" pitchFamily="18" charset="0"/>
              </a:rPr>
              <a:t> him </a:t>
            </a:r>
            <a:r>
              <a:rPr lang="en-AU" sz="2400" b="1" dirty="0" smtClean="0">
                <a:latin typeface="Calibri" pitchFamily="34" charset="0"/>
                <a:ea typeface="Times New Roman" pitchFamily="18" charset="0"/>
                <a:cs typeface="Times New Roman" pitchFamily="18" charset="0"/>
              </a:rPr>
              <a:t>IN</a:t>
            </a:r>
            <a:r>
              <a:rPr lang="en-AU" sz="2400" dirty="0" smtClean="0">
                <a:latin typeface="Calibri" pitchFamily="34" charset="0"/>
                <a:ea typeface="Times New Roman" pitchFamily="18" charset="0"/>
                <a:cs typeface="Times New Roman" pitchFamily="18" charset="0"/>
              </a:rPr>
              <a:t>.</a:t>
            </a:r>
            <a:endParaRPr lang="en-AU" sz="2400" dirty="0">
              <a:latin typeface="Calibri" pitchFamily="34" charset="0"/>
            </a:endParaRPr>
          </a:p>
        </p:txBody>
      </p:sp>
      <p:sp>
        <p:nvSpPr>
          <p:cNvPr id="14" name="TextBox 13"/>
          <p:cNvSpPr txBox="1"/>
          <p:nvPr/>
        </p:nvSpPr>
        <p:spPr>
          <a:xfrm>
            <a:off x="6477000" y="5410200"/>
            <a:ext cx="1981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i="1" dirty="0" smtClean="0"/>
              <a:t>Exclamations:</a:t>
            </a:r>
            <a:endParaRPr lang="en-AU" sz="2400" i="1" dirty="0"/>
          </a:p>
        </p:txBody>
      </p:sp>
      <p:sp>
        <p:nvSpPr>
          <p:cNvPr id="15" name="TextBox 14"/>
          <p:cNvSpPr txBox="1"/>
          <p:nvPr/>
        </p:nvSpPr>
        <p:spPr>
          <a:xfrm>
            <a:off x="6477000" y="6172200"/>
            <a:ext cx="1752600"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2400" dirty="0" smtClean="0"/>
              <a:t>Watch </a:t>
            </a:r>
            <a:r>
              <a:rPr lang="en-AU" sz="2400" b="1" dirty="0" smtClean="0"/>
              <a:t>OUT</a:t>
            </a:r>
            <a:r>
              <a:rPr lang="en-AU" sz="2400" dirty="0" smtClean="0"/>
              <a:t>!</a:t>
            </a:r>
            <a:endParaRPr lang="en-AU"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88</a:t>
            </a:fld>
            <a:endParaRPr lang="en-US"/>
          </a:p>
        </p:txBody>
      </p:sp>
    </p:spTree>
    <p:extLst>
      <p:ext uri="{BB962C8B-B14F-4D97-AF65-F5344CB8AC3E}">
        <p14:creationId xmlns:p14="http://schemas.microsoft.com/office/powerpoint/2010/main" val="145718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0-#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1+#ppt_w/2"/>
                                          </p:val>
                                        </p:tav>
                                        <p:tav tm="100000">
                                          <p:val>
                                            <p:strVal val="#ppt_x"/>
                                          </p:val>
                                        </p:tav>
                                      </p:tavLst>
                                    </p:anim>
                                    <p:anim calcmode="lin" valueType="num">
                                      <p:cBhvr additive="base">
                                        <p:cTn id="40" dur="500" fill="hold"/>
                                        <p:tgtEl>
                                          <p:spTgt spid="9"/>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 presetClass="entr" presetSubtype="2"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1+#ppt_w/2"/>
                                          </p:val>
                                        </p:tav>
                                        <p:tav tm="100000">
                                          <p:val>
                                            <p:strVal val="#ppt_x"/>
                                          </p:val>
                                        </p:tav>
                                      </p:tavLst>
                                    </p:anim>
                                    <p:anim calcmode="lin" valueType="num">
                                      <p:cBhvr additive="base">
                                        <p:cTn id="4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alling_down_stairs.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00" y="179892"/>
            <a:ext cx="5638800" cy="6678108"/>
          </a:xfrm>
          <a:prstGeom prst="rect">
            <a:avLst/>
          </a:prstGeom>
        </p:spPr>
      </p:pic>
      <p:sp>
        <p:nvSpPr>
          <p:cNvPr id="2" name="Title 1"/>
          <p:cNvSpPr>
            <a:spLocks noGrp="1"/>
          </p:cNvSpPr>
          <p:nvPr>
            <p:ph type="title"/>
          </p:nvPr>
        </p:nvSpPr>
        <p:spPr>
          <a:xfrm>
            <a:off x="152400" y="228600"/>
            <a:ext cx="6477000" cy="1143000"/>
          </a:xfrm>
        </p:spPr>
        <p:txBody>
          <a:bodyPr>
            <a:normAutofit/>
          </a:bodyPr>
          <a:lstStyle/>
          <a:p>
            <a:r>
              <a:rPr lang="en-AU" sz="6000" u="sng" dirty="0" smtClean="0"/>
              <a:t>Fall</a:t>
            </a:r>
            <a:r>
              <a:rPr lang="en-AU" sz="6000" dirty="0" smtClean="0"/>
              <a:t> examples      (2):</a:t>
            </a:r>
            <a:endParaRPr lang="en-AU" sz="6000" dirty="0"/>
          </a:p>
        </p:txBody>
      </p:sp>
      <p:sp>
        <p:nvSpPr>
          <p:cNvPr id="6" name="TextBox 5"/>
          <p:cNvSpPr txBox="1"/>
          <p:nvPr/>
        </p:nvSpPr>
        <p:spPr>
          <a:xfrm>
            <a:off x="228600" y="1295400"/>
            <a:ext cx="36576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2400" i="1" dirty="0" smtClean="0"/>
              <a:t>Yes / No question ...</a:t>
            </a:r>
            <a:endParaRPr lang="en-AU" sz="2400" i="1" dirty="0"/>
          </a:p>
        </p:txBody>
      </p:sp>
      <p:sp>
        <p:nvSpPr>
          <p:cNvPr id="7" name="TextBox 6"/>
          <p:cNvSpPr txBox="1"/>
          <p:nvPr/>
        </p:nvSpPr>
        <p:spPr>
          <a:xfrm>
            <a:off x="228600" y="1943100"/>
            <a:ext cx="3733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2400" i="1" dirty="0" smtClean="0"/>
              <a:t>if the speaker already knows</a:t>
            </a:r>
          </a:p>
          <a:p>
            <a:r>
              <a:rPr lang="en-AU" sz="2400" i="1" dirty="0" smtClean="0"/>
              <a:t>the answer,</a:t>
            </a:r>
            <a:endParaRPr lang="en-AU" sz="2400" i="1" dirty="0"/>
          </a:p>
        </p:txBody>
      </p:sp>
      <p:sp>
        <p:nvSpPr>
          <p:cNvPr id="9" name="TextBox 8"/>
          <p:cNvSpPr txBox="1"/>
          <p:nvPr/>
        </p:nvSpPr>
        <p:spPr>
          <a:xfrm>
            <a:off x="5715000" y="1600200"/>
            <a:ext cx="3124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dirty="0" smtClean="0"/>
              <a:t>You</a:t>
            </a:r>
            <a:r>
              <a:rPr lang="en-AU" sz="2400" u="sng" dirty="0" smtClean="0"/>
              <a:t> like </a:t>
            </a:r>
            <a:r>
              <a:rPr lang="en-AU" sz="2400" dirty="0" smtClean="0"/>
              <a:t>it, </a:t>
            </a:r>
            <a:r>
              <a:rPr lang="en-AU" sz="2400" b="1" dirty="0" smtClean="0"/>
              <a:t>DON’T</a:t>
            </a:r>
            <a:r>
              <a:rPr lang="en-AU" sz="2400" dirty="0" smtClean="0"/>
              <a:t> you?</a:t>
            </a:r>
            <a:endParaRPr lang="en-AU" sz="2400" dirty="0"/>
          </a:p>
        </p:txBody>
      </p:sp>
      <p:sp>
        <p:nvSpPr>
          <p:cNvPr id="10" name="TextBox 9"/>
          <p:cNvSpPr txBox="1"/>
          <p:nvPr/>
        </p:nvSpPr>
        <p:spPr>
          <a:xfrm>
            <a:off x="1600200" y="6019800"/>
            <a:ext cx="28956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u="sng" dirty="0" smtClean="0"/>
              <a:t>Have</a:t>
            </a:r>
            <a:r>
              <a:rPr lang="en-AU" sz="2400" dirty="0" smtClean="0"/>
              <a:t> you </a:t>
            </a:r>
            <a:r>
              <a:rPr lang="en-AU" sz="2400" b="1" dirty="0" smtClean="0"/>
              <a:t>MET</a:t>
            </a:r>
            <a:r>
              <a:rPr lang="en-AU" sz="2400" dirty="0" smtClean="0"/>
              <a:t> him?</a:t>
            </a:r>
            <a:endParaRPr lang="en-AU" sz="2400" dirty="0"/>
          </a:p>
        </p:txBody>
      </p:sp>
      <p:sp>
        <p:nvSpPr>
          <p:cNvPr id="14" name="TextBox 13"/>
          <p:cNvSpPr txBox="1"/>
          <p:nvPr/>
        </p:nvSpPr>
        <p:spPr>
          <a:xfrm>
            <a:off x="5181600" y="6019800"/>
            <a:ext cx="838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b="1" dirty="0" smtClean="0"/>
              <a:t>YES</a:t>
            </a:r>
            <a:endParaRPr lang="en-AU" sz="2400" b="1" dirty="0"/>
          </a:p>
        </p:txBody>
      </p:sp>
      <p:sp>
        <p:nvSpPr>
          <p:cNvPr id="15" name="TextBox 14"/>
          <p:cNvSpPr txBox="1"/>
          <p:nvPr/>
        </p:nvSpPr>
        <p:spPr>
          <a:xfrm>
            <a:off x="7162800" y="2362200"/>
            <a:ext cx="838200"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2400" b="1" dirty="0" smtClean="0"/>
              <a:t>YES</a:t>
            </a:r>
            <a:r>
              <a:rPr lang="en-AU" sz="2400" dirty="0" smtClean="0"/>
              <a:t>.</a:t>
            </a:r>
            <a:endParaRPr lang="en-AU" sz="2400" dirty="0"/>
          </a:p>
        </p:txBody>
      </p:sp>
      <p:sp>
        <p:nvSpPr>
          <p:cNvPr id="16" name="TextBox 15"/>
          <p:cNvSpPr txBox="1"/>
          <p:nvPr/>
        </p:nvSpPr>
        <p:spPr>
          <a:xfrm>
            <a:off x="228600" y="3048000"/>
            <a:ext cx="37338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2400" i="1" dirty="0" smtClean="0"/>
              <a:t>or is sure of a ‘yes’ answer.</a:t>
            </a:r>
            <a:endParaRPr lang="en-AU" sz="2400" i="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89</a:t>
            </a:fld>
            <a:endParaRPr lang="en-US"/>
          </a:p>
        </p:txBody>
      </p:sp>
    </p:spTree>
    <p:extLst>
      <p:ext uri="{BB962C8B-B14F-4D97-AF65-F5344CB8AC3E}">
        <p14:creationId xmlns:p14="http://schemas.microsoft.com/office/powerpoint/2010/main" val="253096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2"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gel kid.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457200" y="125162"/>
            <a:ext cx="8229600" cy="6539928"/>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609600" y="381000"/>
            <a:ext cx="7848600" cy="1470025"/>
          </a:xfrm>
        </p:spPr>
        <p:txBody>
          <a:bodyPr>
            <a:normAutofit fontScale="90000"/>
          </a:bodyPr>
          <a:lstStyle/>
          <a:p>
            <a:r>
              <a:rPr lang="en-AU" sz="6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English Pronunciation:</a:t>
            </a:r>
            <a:endParaRPr lang="en-AU" sz="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Subtitle 2"/>
          <p:cNvSpPr>
            <a:spLocks noGrp="1"/>
          </p:cNvSpPr>
          <p:nvPr>
            <p:ph type="subTitle" idx="1"/>
          </p:nvPr>
        </p:nvSpPr>
        <p:spPr>
          <a:xfrm>
            <a:off x="1066800" y="3048000"/>
            <a:ext cx="2590800" cy="2590800"/>
          </a:xfrm>
        </p:spPr>
        <p:txBody>
          <a:bodyPr>
            <a:noAutofit/>
          </a:bodyPr>
          <a:lstStyle/>
          <a:p>
            <a:r>
              <a:rPr lang="en-A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Word</a:t>
            </a:r>
          </a:p>
          <a:p>
            <a:r>
              <a:rPr lang="en-AU"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Stress!</a:t>
            </a:r>
            <a:endParaRPr lang="en-AU"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37305270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wl.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
            <a:ext cx="9144000" cy="6867525"/>
          </a:xfrm>
          <a:prstGeom prst="rect">
            <a:avLst/>
          </a:prstGeom>
        </p:spPr>
      </p:pic>
      <p:sp>
        <p:nvSpPr>
          <p:cNvPr id="2" name="Title 1"/>
          <p:cNvSpPr>
            <a:spLocks noGrp="1"/>
          </p:cNvSpPr>
          <p:nvPr>
            <p:ph type="title"/>
          </p:nvPr>
        </p:nvSpPr>
        <p:spPr>
          <a:xfrm>
            <a:off x="457200" y="304800"/>
            <a:ext cx="8229600" cy="1143000"/>
          </a:xfrm>
        </p:spPr>
        <p:txBody>
          <a:bodyPr/>
          <a:lstStyle/>
          <a:p>
            <a:r>
              <a:rPr lang="en-AU"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Low – Rise (rising tone)</a:t>
            </a:r>
            <a:endParaRPr lang="en-AU"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2286000" y="1447800"/>
            <a:ext cx="4495800" cy="107721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AU"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Yes / No questions when the answer is not known:</a:t>
            </a:r>
            <a:endParaRPr lang="en-AU" sz="32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219200" y="3733800"/>
            <a:ext cx="1143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B: Yes.</a:t>
            </a:r>
            <a:endParaRPr lang="en-AU" sz="2400" dirty="0"/>
          </a:p>
        </p:txBody>
      </p:sp>
      <p:sp>
        <p:nvSpPr>
          <p:cNvPr id="7" name="TextBox 6"/>
          <p:cNvSpPr txBox="1"/>
          <p:nvPr/>
        </p:nvSpPr>
        <p:spPr>
          <a:xfrm>
            <a:off x="762000" y="3200400"/>
            <a:ext cx="2438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A: </a:t>
            </a:r>
            <a:r>
              <a:rPr lang="en-AU" sz="2400" u="sng" dirty="0" smtClean="0"/>
              <a:t>Is</a:t>
            </a:r>
            <a:r>
              <a:rPr lang="en-AU" sz="2400" dirty="0" smtClean="0"/>
              <a:t>n’t he </a:t>
            </a:r>
            <a:r>
              <a:rPr lang="en-AU" sz="2400" b="1" dirty="0" smtClean="0"/>
              <a:t>NICE</a:t>
            </a:r>
            <a:r>
              <a:rPr lang="en-AU" sz="2400" dirty="0" smtClean="0"/>
              <a:t>?</a:t>
            </a:r>
            <a:endParaRPr lang="en-AU" sz="2400" dirty="0"/>
          </a:p>
        </p:txBody>
      </p:sp>
      <p:sp>
        <p:nvSpPr>
          <p:cNvPr id="8" name="TextBox 7"/>
          <p:cNvSpPr txBox="1"/>
          <p:nvPr/>
        </p:nvSpPr>
        <p:spPr>
          <a:xfrm>
            <a:off x="1219200" y="4343400"/>
            <a:ext cx="10668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B: No.</a:t>
            </a:r>
            <a:endParaRPr lang="en-AU" sz="2400" dirty="0"/>
          </a:p>
        </p:txBody>
      </p:sp>
      <p:sp>
        <p:nvSpPr>
          <p:cNvPr id="9" name="TextBox 8"/>
          <p:cNvSpPr txBox="1"/>
          <p:nvPr/>
        </p:nvSpPr>
        <p:spPr>
          <a:xfrm>
            <a:off x="1219200" y="4953000"/>
            <a:ext cx="24384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B: I don’t know.</a:t>
            </a:r>
            <a:endParaRPr lang="en-AU" sz="2400" dirty="0"/>
          </a:p>
        </p:txBody>
      </p:sp>
      <p:sp>
        <p:nvSpPr>
          <p:cNvPr id="10" name="TextBox 9"/>
          <p:cNvSpPr txBox="1"/>
          <p:nvPr/>
        </p:nvSpPr>
        <p:spPr>
          <a:xfrm>
            <a:off x="4572000" y="3200400"/>
            <a:ext cx="42672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A: Do you </a:t>
            </a:r>
            <a:r>
              <a:rPr lang="en-AU" sz="2400" u="sng" dirty="0" smtClean="0"/>
              <a:t>want </a:t>
            </a:r>
            <a:r>
              <a:rPr lang="en-AU" sz="2400" dirty="0" smtClean="0"/>
              <a:t>some </a:t>
            </a:r>
            <a:r>
              <a:rPr lang="en-AU" sz="2400" b="1" dirty="0" err="1" smtClean="0"/>
              <a:t>COFF</a:t>
            </a:r>
            <a:r>
              <a:rPr lang="en-AU" sz="2400" dirty="0" err="1" smtClean="0"/>
              <a:t>ee</a:t>
            </a:r>
            <a:r>
              <a:rPr lang="en-AU" sz="2400" dirty="0" smtClean="0"/>
              <a:t>?</a:t>
            </a:r>
            <a:endParaRPr lang="en-AU" sz="2400" dirty="0"/>
          </a:p>
        </p:txBody>
      </p:sp>
      <p:sp>
        <p:nvSpPr>
          <p:cNvPr id="11" name="TextBox 10"/>
          <p:cNvSpPr txBox="1"/>
          <p:nvPr/>
        </p:nvSpPr>
        <p:spPr>
          <a:xfrm>
            <a:off x="3733800" y="6019800"/>
            <a:ext cx="4953000"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AU" sz="2400" dirty="0" smtClean="0"/>
              <a:t>A: Do you take </a:t>
            </a:r>
            <a:r>
              <a:rPr lang="en-AU" sz="2400" b="1" dirty="0" smtClean="0"/>
              <a:t>CREAM</a:t>
            </a:r>
            <a:r>
              <a:rPr lang="en-AU" sz="2400" dirty="0" smtClean="0"/>
              <a:t> in your </a:t>
            </a:r>
            <a:r>
              <a:rPr lang="en-AU" sz="2400" u="sng" dirty="0" smtClean="0"/>
              <a:t>coff</a:t>
            </a:r>
            <a:r>
              <a:rPr lang="en-AU" sz="2400" dirty="0" smtClean="0"/>
              <a:t>ee?</a:t>
            </a:r>
            <a:endParaRPr lang="en-AU" sz="2400"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90</a:t>
            </a:fld>
            <a:endParaRPr lang="en-US"/>
          </a:p>
        </p:txBody>
      </p:sp>
    </p:spTree>
    <p:extLst>
      <p:ext uri="{BB962C8B-B14F-4D97-AF65-F5344CB8AC3E}">
        <p14:creationId xmlns:p14="http://schemas.microsoft.com/office/powerpoint/2010/main" val="46448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2" presetClass="entr" presetSubtype="2"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5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1"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91</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8" name="Picture 7"/>
          <p:cNvPicPr/>
          <p:nvPr/>
        </p:nvPicPr>
        <p:blipFill>
          <a:blip r:embed="rId3">
            <a:extLst>
              <a:ext uri="{28A0092B-C50C-407E-A947-70E740481C1C}">
                <a14:useLocalDpi xmlns:a14="http://schemas.microsoft.com/office/drawing/2010/main"/>
              </a:ext>
            </a:extLst>
          </a:blip>
          <a:stretch>
            <a:fillRect/>
          </a:stretch>
        </p:blipFill>
        <p:spPr>
          <a:xfrm>
            <a:off x="685799" y="2971800"/>
            <a:ext cx="3722721" cy="3592830"/>
          </a:xfrm>
          <a:prstGeom prst="rect">
            <a:avLst/>
          </a:prstGeom>
        </p:spPr>
      </p:pic>
    </p:spTree>
    <p:extLst>
      <p:ext uri="{BB962C8B-B14F-4D97-AF65-F5344CB8AC3E}">
        <p14:creationId xmlns:p14="http://schemas.microsoft.com/office/powerpoint/2010/main" val="7276001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uilin.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0" y="1066800"/>
            <a:ext cx="9144000" cy="5791200"/>
          </a:xfrm>
          <a:prstGeom prst="rect">
            <a:avLst/>
          </a:prstGeom>
        </p:spPr>
      </p:pic>
      <p:sp>
        <p:nvSpPr>
          <p:cNvPr id="2" name="Title 1"/>
          <p:cNvSpPr>
            <a:spLocks noGrp="1"/>
          </p:cNvSpPr>
          <p:nvPr>
            <p:ph type="title"/>
          </p:nvPr>
        </p:nvSpPr>
        <p:spPr>
          <a:xfrm>
            <a:off x="457200" y="274638"/>
            <a:ext cx="8229600" cy="792162"/>
          </a:xfrm>
          <a:solidFill>
            <a:schemeClr val="bg1"/>
          </a:solidFill>
          <a:effectLst>
            <a:outerShdw blurRad="50800" dist="38100" dir="2700000" algn="tl" rotWithShape="0">
              <a:prstClr val="black">
                <a:alpha val="40000"/>
              </a:prstClr>
            </a:outerShdw>
          </a:effectLst>
        </p:spPr>
        <p:txBody>
          <a:bodyPr/>
          <a:lstStyle/>
          <a:p>
            <a:r>
              <a:rPr lang="en-AU" b="1" dirty="0" smtClean="0"/>
              <a:t>High Rise (rising tone)</a:t>
            </a:r>
            <a:endParaRPr lang="en-AU" b="1" dirty="0"/>
          </a:p>
        </p:txBody>
      </p:sp>
      <p:sp>
        <p:nvSpPr>
          <p:cNvPr id="4" name="TextBox 3"/>
          <p:cNvSpPr txBox="1"/>
          <p:nvPr/>
        </p:nvSpPr>
        <p:spPr>
          <a:xfrm>
            <a:off x="152400" y="1143000"/>
            <a:ext cx="5715000" cy="584775"/>
          </a:xfrm>
          <a:prstGeom prst="rect">
            <a:avLst/>
          </a:prstGeom>
          <a:solidFill>
            <a:srgbClr val="FFFFFF">
              <a:alpha val="50196"/>
            </a:srgbClr>
          </a:solidFill>
        </p:spPr>
        <p:txBody>
          <a:bodyPr wrap="square" rtlCol="0">
            <a:spAutoFit/>
          </a:bodyPr>
          <a:lstStyle/>
          <a:p>
            <a:r>
              <a:rPr lang="en-AU" sz="3200" i="1" dirty="0" smtClean="0"/>
              <a:t>The Tonic has extra pitch height.</a:t>
            </a:r>
            <a:endParaRPr lang="en-AU" sz="3200" i="1" dirty="0"/>
          </a:p>
        </p:txBody>
      </p:sp>
      <p:sp>
        <p:nvSpPr>
          <p:cNvPr id="5" name="TextBox 4"/>
          <p:cNvSpPr txBox="1"/>
          <p:nvPr/>
        </p:nvSpPr>
        <p:spPr>
          <a:xfrm>
            <a:off x="228600" y="1905000"/>
            <a:ext cx="8763000" cy="584775"/>
          </a:xfrm>
          <a:prstGeom prst="rect">
            <a:avLst/>
          </a:prstGeom>
          <a:solidFill>
            <a:srgbClr val="FFFFFF">
              <a:alpha val="50196"/>
            </a:srgbClr>
          </a:solidFill>
        </p:spPr>
        <p:txBody>
          <a:bodyPr wrap="square" rtlCol="0">
            <a:spAutoFit/>
          </a:bodyPr>
          <a:lstStyle/>
          <a:p>
            <a:r>
              <a:rPr lang="en-AU" sz="3200" i="1" dirty="0" smtClean="0"/>
              <a:t>The speaker is asking for repetition, or clarification,</a:t>
            </a:r>
            <a:endParaRPr lang="en-AU" sz="3200" i="1" dirty="0"/>
          </a:p>
        </p:txBody>
      </p:sp>
      <p:sp>
        <p:nvSpPr>
          <p:cNvPr id="6" name="TextBox 5"/>
          <p:cNvSpPr txBox="1"/>
          <p:nvPr/>
        </p:nvSpPr>
        <p:spPr>
          <a:xfrm>
            <a:off x="228600" y="2590800"/>
            <a:ext cx="3962400" cy="584775"/>
          </a:xfrm>
          <a:prstGeom prst="rect">
            <a:avLst/>
          </a:prstGeom>
          <a:solidFill>
            <a:srgbClr val="FFFFFF">
              <a:alpha val="50196"/>
            </a:srgbClr>
          </a:solidFill>
        </p:spPr>
        <p:txBody>
          <a:bodyPr wrap="square" rtlCol="0">
            <a:spAutoFit/>
          </a:bodyPr>
          <a:lstStyle/>
          <a:p>
            <a:r>
              <a:rPr lang="en-AU" sz="3200" i="1" dirty="0" smtClean="0"/>
              <a:t>or indicating disbelief.</a:t>
            </a:r>
            <a:endParaRPr lang="en-AU" sz="3200" i="1" dirty="0"/>
          </a:p>
        </p:txBody>
      </p:sp>
      <p:sp>
        <p:nvSpPr>
          <p:cNvPr id="7" name="TextBox 6"/>
          <p:cNvSpPr txBox="1"/>
          <p:nvPr/>
        </p:nvSpPr>
        <p:spPr>
          <a:xfrm>
            <a:off x="304800" y="3505200"/>
            <a:ext cx="66294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3200" dirty="0" smtClean="0"/>
              <a:t>I’m </a:t>
            </a:r>
            <a:r>
              <a:rPr lang="en-AU" sz="3200" u="sng" dirty="0" smtClean="0"/>
              <a:t>ta</a:t>
            </a:r>
            <a:r>
              <a:rPr lang="en-AU" sz="3200" dirty="0" smtClean="0"/>
              <a:t>king up </a:t>
            </a:r>
            <a:r>
              <a:rPr lang="en-AU" sz="3200" b="1" dirty="0" err="1" smtClean="0"/>
              <a:t>TAX</a:t>
            </a:r>
            <a:r>
              <a:rPr lang="en-AU" sz="3200" dirty="0" err="1" smtClean="0"/>
              <a:t>idermy</a:t>
            </a:r>
            <a:r>
              <a:rPr lang="en-AU" sz="3200" dirty="0" smtClean="0"/>
              <a:t> this </a:t>
            </a:r>
            <a:r>
              <a:rPr lang="en-AU" sz="3200" u="sng" dirty="0" smtClean="0"/>
              <a:t>au</a:t>
            </a:r>
            <a:r>
              <a:rPr lang="en-AU" sz="3200" dirty="0" smtClean="0"/>
              <a:t>tumn.</a:t>
            </a:r>
            <a:endParaRPr lang="en-AU" sz="3200" dirty="0"/>
          </a:p>
        </p:txBody>
      </p:sp>
      <p:sp>
        <p:nvSpPr>
          <p:cNvPr id="8" name="TextBox 7"/>
          <p:cNvSpPr txBox="1"/>
          <p:nvPr/>
        </p:nvSpPr>
        <p:spPr>
          <a:xfrm>
            <a:off x="304800" y="4267200"/>
            <a:ext cx="563880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3200" u="sng" dirty="0" smtClean="0"/>
              <a:t>Tak</a:t>
            </a:r>
            <a:r>
              <a:rPr lang="en-AU" sz="3200" dirty="0" smtClean="0"/>
              <a:t>ing up </a:t>
            </a:r>
            <a:r>
              <a:rPr lang="en-AU" sz="3200" b="1" u="sng" dirty="0" smtClean="0"/>
              <a:t>WHAT</a:t>
            </a:r>
            <a:r>
              <a:rPr lang="en-AU" sz="3200" dirty="0" smtClean="0"/>
              <a:t>? </a:t>
            </a:r>
            <a:r>
              <a:rPr lang="en-AU" sz="3200" i="1" dirty="0" smtClean="0"/>
              <a:t>(clarification)</a:t>
            </a:r>
            <a:endParaRPr lang="en-AU" sz="3200" i="1" dirty="0"/>
          </a:p>
        </p:txBody>
      </p:sp>
      <p:sp>
        <p:nvSpPr>
          <p:cNvPr id="9" name="TextBox 8"/>
          <p:cNvSpPr txBox="1"/>
          <p:nvPr/>
        </p:nvSpPr>
        <p:spPr>
          <a:xfrm>
            <a:off x="304800" y="5257800"/>
            <a:ext cx="66294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sz="3200" dirty="0" smtClean="0"/>
              <a:t>She </a:t>
            </a:r>
            <a:r>
              <a:rPr lang="en-AU" sz="3200" u="sng" dirty="0" smtClean="0"/>
              <a:t>passed</a:t>
            </a:r>
            <a:r>
              <a:rPr lang="en-AU" sz="3200" dirty="0" smtClean="0"/>
              <a:t> her </a:t>
            </a:r>
            <a:r>
              <a:rPr lang="en-AU" sz="3200" b="1" dirty="0" err="1" smtClean="0"/>
              <a:t>DRI</a:t>
            </a:r>
            <a:r>
              <a:rPr lang="en-AU" sz="3200" dirty="0" err="1" smtClean="0"/>
              <a:t>ving</a:t>
            </a:r>
            <a:r>
              <a:rPr lang="en-AU" sz="3200" dirty="0" smtClean="0"/>
              <a:t> </a:t>
            </a:r>
            <a:r>
              <a:rPr lang="en-AU" sz="3200" u="sng" dirty="0" smtClean="0"/>
              <a:t>test</a:t>
            </a:r>
            <a:r>
              <a:rPr lang="en-AU" sz="3200" dirty="0" smtClean="0"/>
              <a:t>.</a:t>
            </a:r>
            <a:endParaRPr lang="en-AU" sz="3200" dirty="0"/>
          </a:p>
        </p:txBody>
      </p:sp>
      <p:sp>
        <p:nvSpPr>
          <p:cNvPr id="10" name="TextBox 9"/>
          <p:cNvSpPr txBox="1"/>
          <p:nvPr/>
        </p:nvSpPr>
        <p:spPr>
          <a:xfrm>
            <a:off x="304800" y="6019800"/>
            <a:ext cx="6629400" cy="58477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AU" sz="3200" dirty="0" smtClean="0"/>
              <a:t>She </a:t>
            </a:r>
            <a:r>
              <a:rPr lang="en-AU" sz="3200" b="1" u="sng" dirty="0" smtClean="0"/>
              <a:t>PASSED</a:t>
            </a:r>
            <a:r>
              <a:rPr lang="en-AU" sz="3200" dirty="0" smtClean="0"/>
              <a:t>? </a:t>
            </a:r>
            <a:r>
              <a:rPr lang="en-AU" sz="3200" i="1" dirty="0" smtClean="0"/>
              <a:t>(disbelief)</a:t>
            </a:r>
            <a:endParaRPr lang="en-AU" sz="3200" i="1" dirty="0"/>
          </a:p>
        </p:txBody>
      </p:sp>
      <p:grpSp>
        <p:nvGrpSpPr>
          <p:cNvPr id="14" name="Group 13"/>
          <p:cNvGrpSpPr/>
          <p:nvPr/>
        </p:nvGrpSpPr>
        <p:grpSpPr>
          <a:xfrm>
            <a:off x="6889831" y="3720245"/>
            <a:ext cx="2025569" cy="1828800"/>
            <a:chOff x="6889831" y="3720245"/>
            <a:chExt cx="2025569" cy="1828800"/>
          </a:xfrm>
        </p:grpSpPr>
        <p:sp>
          <p:nvSpPr>
            <p:cNvPr id="11" name="TextBox 10"/>
            <p:cNvSpPr txBox="1"/>
            <p:nvPr/>
          </p:nvSpPr>
          <p:spPr>
            <a:xfrm>
              <a:off x="7239000" y="4114800"/>
              <a:ext cx="1676400" cy="101566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AU" sz="2000" dirty="0" smtClean="0"/>
                <a:t>Did you notice the emphatic stress here?</a:t>
              </a:r>
              <a:endParaRPr lang="en-AU" sz="2000" dirty="0"/>
            </a:p>
          </p:txBody>
        </p:sp>
        <p:sp>
          <p:nvSpPr>
            <p:cNvPr id="12" name="Left Arrow 11"/>
            <p:cNvSpPr/>
            <p:nvPr/>
          </p:nvSpPr>
          <p:spPr>
            <a:xfrm rot="1616826">
              <a:off x="6889831" y="3720245"/>
              <a:ext cx="685800" cy="304800"/>
            </a:xfrm>
            <a:prstGeom prst="lef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Left Arrow 12"/>
            <p:cNvSpPr/>
            <p:nvPr/>
          </p:nvSpPr>
          <p:spPr>
            <a:xfrm rot="19983174" flipV="1">
              <a:off x="6889833" y="5244245"/>
              <a:ext cx="685800" cy="304800"/>
            </a:xfrm>
            <a:prstGeom prst="leftArrow">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5" name="Slide Number Placeholder 14"/>
          <p:cNvSpPr>
            <a:spLocks noGrp="1"/>
          </p:cNvSpPr>
          <p:nvPr>
            <p:ph type="sldNum" sz="quarter" idx="12"/>
          </p:nvPr>
        </p:nvSpPr>
        <p:spPr/>
        <p:txBody>
          <a:bodyPr/>
          <a:lstStyle/>
          <a:p>
            <a:fld id="{B6F15528-21DE-4FAA-801E-634DDDAF4B2B}" type="slidenum">
              <a:rPr lang="en-US" smtClean="0"/>
              <a:pPr/>
              <a:t>92</a:t>
            </a:fld>
            <a:endParaRPr lang="en-US"/>
          </a:p>
        </p:txBody>
      </p:sp>
    </p:spTree>
    <p:extLst>
      <p:ext uri="{BB962C8B-B14F-4D97-AF65-F5344CB8AC3E}">
        <p14:creationId xmlns:p14="http://schemas.microsoft.com/office/powerpoint/2010/main" val="323751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1+#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tumn tree.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19200"/>
            <a:ext cx="9144000" cy="5638800"/>
          </a:xfrm>
          <a:prstGeom prst="rect">
            <a:avLst/>
          </a:prstGeom>
        </p:spPr>
      </p:pic>
      <p:sp>
        <p:nvSpPr>
          <p:cNvPr id="5" name="TextBox 4"/>
          <p:cNvSpPr txBox="1"/>
          <p:nvPr/>
        </p:nvSpPr>
        <p:spPr>
          <a:xfrm>
            <a:off x="533400" y="1371600"/>
            <a:ext cx="8077200" cy="584775"/>
          </a:xfrm>
          <a:prstGeom prst="rect">
            <a:avLst/>
          </a:prstGeom>
          <a:solidFill>
            <a:schemeClr val="accent6">
              <a:lumMod val="20000"/>
              <a:lumOff val="80000"/>
            </a:schemeClr>
          </a:solidFill>
        </p:spPr>
        <p:txBody>
          <a:bodyPr wrap="square" rtlCol="0">
            <a:spAutoFit/>
          </a:bodyPr>
          <a:lstStyle/>
          <a:p>
            <a:pPr algn="ctr"/>
            <a:r>
              <a:rPr lang="en-AU"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Very often a regional or personal variation:</a:t>
            </a:r>
            <a:endParaRPr lang="en-AU"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TextBox 5"/>
          <p:cNvSpPr txBox="1"/>
          <p:nvPr/>
        </p:nvSpPr>
        <p:spPr>
          <a:xfrm>
            <a:off x="533400" y="2209800"/>
            <a:ext cx="6629400" cy="523220"/>
          </a:xfrm>
          <a:prstGeom prst="rect">
            <a:avLst/>
          </a:prstGeom>
          <a:solidFill>
            <a:schemeClr val="accent6">
              <a:lumMod val="20000"/>
              <a:lumOff val="80000"/>
            </a:schemeClr>
          </a:solidFill>
        </p:spPr>
        <p:txBody>
          <a:bodyPr wrap="square" rtlCol="0">
            <a:spAutoFit/>
          </a:bodyPr>
          <a:lstStyle/>
          <a:p>
            <a:r>
              <a:rPr lang="en-AU" sz="2800" dirty="0" smtClean="0"/>
              <a:t>Sometimes used for checking a list ...</a:t>
            </a:r>
            <a:endParaRPr lang="en-AU" sz="2800" dirty="0"/>
          </a:p>
        </p:txBody>
      </p:sp>
      <p:sp>
        <p:nvSpPr>
          <p:cNvPr id="7" name="TextBox 6"/>
          <p:cNvSpPr txBox="1"/>
          <p:nvPr/>
        </p:nvSpPr>
        <p:spPr>
          <a:xfrm>
            <a:off x="533400" y="3048000"/>
            <a:ext cx="6858000" cy="954107"/>
          </a:xfrm>
          <a:prstGeom prst="rect">
            <a:avLst/>
          </a:prstGeom>
          <a:solidFill>
            <a:schemeClr val="accent6">
              <a:lumMod val="20000"/>
              <a:lumOff val="80000"/>
            </a:schemeClr>
          </a:solidFill>
        </p:spPr>
        <p:txBody>
          <a:bodyPr wrap="square" rtlCol="0">
            <a:spAutoFit/>
          </a:bodyPr>
          <a:lstStyle/>
          <a:p>
            <a:r>
              <a:rPr lang="en-AU" sz="2800" dirty="0" smtClean="0"/>
              <a:t>British: Sometimes it can imply that we mean something different from what we are saying:</a:t>
            </a:r>
            <a:endParaRPr lang="en-AU" sz="2800" dirty="0"/>
          </a:p>
        </p:txBody>
      </p:sp>
      <p:sp>
        <p:nvSpPr>
          <p:cNvPr id="10" name="TextBox 9"/>
          <p:cNvSpPr txBox="1"/>
          <p:nvPr/>
        </p:nvSpPr>
        <p:spPr>
          <a:xfrm>
            <a:off x="4876800" y="5562600"/>
            <a:ext cx="3276600" cy="707886"/>
          </a:xfrm>
          <a:prstGeom prst="rect">
            <a:avLst/>
          </a:prstGeom>
          <a:noFill/>
        </p:spPr>
        <p:txBody>
          <a:bodyPr wrap="square" rtlCol="0">
            <a:spAutoFit/>
          </a:bodyPr>
          <a:lstStyle/>
          <a:p>
            <a:r>
              <a:rPr lang="en-AU"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 like a cake.</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990600" y="5562600"/>
            <a:ext cx="1905000" cy="707886"/>
          </a:xfrm>
          <a:prstGeom prst="rect">
            <a:avLst/>
          </a:prstGeom>
          <a:noFill/>
        </p:spPr>
        <p:txBody>
          <a:bodyPr wrap="square" rtlCol="0">
            <a:spAutoFit/>
          </a:bodyPr>
          <a:lstStyle/>
          <a:p>
            <a:r>
              <a:rPr lang="en-AU" sz="4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Yeeesss</a:t>
            </a:r>
            <a:endParaRPr lang="en-AU"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Freeform 16"/>
          <p:cNvSpPr/>
          <p:nvPr/>
        </p:nvSpPr>
        <p:spPr>
          <a:xfrm>
            <a:off x="1122218" y="4953000"/>
            <a:ext cx="1288473" cy="611060"/>
          </a:xfrm>
          <a:custGeom>
            <a:avLst/>
            <a:gdLst>
              <a:gd name="connsiteX0" fmla="*/ 0 w 1288473"/>
              <a:gd name="connsiteY0" fmla="*/ 84587 h 611060"/>
              <a:gd name="connsiteX1" fmla="*/ 55418 w 1288473"/>
              <a:gd name="connsiteY1" fmla="*/ 112296 h 611060"/>
              <a:gd name="connsiteX2" fmla="*/ 138546 w 1288473"/>
              <a:gd name="connsiteY2" fmla="*/ 153860 h 611060"/>
              <a:gd name="connsiteX3" fmla="*/ 221673 w 1288473"/>
              <a:gd name="connsiteY3" fmla="*/ 236987 h 611060"/>
              <a:gd name="connsiteX4" fmla="*/ 318655 w 1288473"/>
              <a:gd name="connsiteY4" fmla="*/ 347824 h 611060"/>
              <a:gd name="connsiteX5" fmla="*/ 346364 w 1288473"/>
              <a:gd name="connsiteY5" fmla="*/ 389387 h 611060"/>
              <a:gd name="connsiteX6" fmla="*/ 387927 w 1288473"/>
              <a:gd name="connsiteY6" fmla="*/ 417096 h 611060"/>
              <a:gd name="connsiteX7" fmla="*/ 443346 w 1288473"/>
              <a:gd name="connsiteY7" fmla="*/ 472514 h 611060"/>
              <a:gd name="connsiteX8" fmla="*/ 554182 w 1288473"/>
              <a:gd name="connsiteY8" fmla="*/ 555642 h 611060"/>
              <a:gd name="connsiteX9" fmla="*/ 678873 w 1288473"/>
              <a:gd name="connsiteY9" fmla="*/ 611060 h 611060"/>
              <a:gd name="connsiteX10" fmla="*/ 831273 w 1288473"/>
              <a:gd name="connsiteY10" fmla="*/ 569496 h 611060"/>
              <a:gd name="connsiteX11" fmla="*/ 914400 w 1288473"/>
              <a:gd name="connsiteY11" fmla="*/ 514078 h 611060"/>
              <a:gd name="connsiteX12" fmla="*/ 955964 w 1288473"/>
              <a:gd name="connsiteY12" fmla="*/ 486369 h 611060"/>
              <a:gd name="connsiteX13" fmla="*/ 1011382 w 1288473"/>
              <a:gd name="connsiteY13" fmla="*/ 403242 h 611060"/>
              <a:gd name="connsiteX14" fmla="*/ 1039091 w 1288473"/>
              <a:gd name="connsiteY14" fmla="*/ 361678 h 611060"/>
              <a:gd name="connsiteX15" fmla="*/ 1080655 w 1288473"/>
              <a:gd name="connsiteY15" fmla="*/ 333969 h 611060"/>
              <a:gd name="connsiteX16" fmla="*/ 1094509 w 1288473"/>
              <a:gd name="connsiteY16" fmla="*/ 292405 h 611060"/>
              <a:gd name="connsiteX17" fmla="*/ 1122218 w 1288473"/>
              <a:gd name="connsiteY17" fmla="*/ 250842 h 611060"/>
              <a:gd name="connsiteX18" fmla="*/ 1149927 w 1288473"/>
              <a:gd name="connsiteY18" fmla="*/ 167714 h 611060"/>
              <a:gd name="connsiteX19" fmla="*/ 1163782 w 1288473"/>
              <a:gd name="connsiteY19" fmla="*/ 126151 h 611060"/>
              <a:gd name="connsiteX20" fmla="*/ 1177637 w 1288473"/>
              <a:gd name="connsiteY20" fmla="*/ 84587 h 611060"/>
              <a:gd name="connsiteX21" fmla="*/ 1205346 w 1288473"/>
              <a:gd name="connsiteY21" fmla="*/ 43024 h 611060"/>
              <a:gd name="connsiteX22" fmla="*/ 1233055 w 1288473"/>
              <a:gd name="connsiteY22" fmla="*/ 15314 h 611060"/>
              <a:gd name="connsiteX23" fmla="*/ 1288473 w 1288473"/>
              <a:gd name="connsiteY23" fmla="*/ 1460 h 6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8473" h="611060">
                <a:moveTo>
                  <a:pt x="0" y="84587"/>
                </a:moveTo>
                <a:cubicBezTo>
                  <a:pt x="18473" y="93823"/>
                  <a:pt x="36435" y="104160"/>
                  <a:pt x="55418" y="112296"/>
                </a:cubicBezTo>
                <a:cubicBezTo>
                  <a:pt x="101901" y="132218"/>
                  <a:pt x="97232" y="117137"/>
                  <a:pt x="138546" y="153860"/>
                </a:cubicBezTo>
                <a:cubicBezTo>
                  <a:pt x="167834" y="179894"/>
                  <a:pt x="199936" y="204382"/>
                  <a:pt x="221673" y="236987"/>
                </a:cubicBezTo>
                <a:cubicBezTo>
                  <a:pt x="286328" y="333969"/>
                  <a:pt x="249382" y="301641"/>
                  <a:pt x="318655" y="347824"/>
                </a:cubicBezTo>
                <a:cubicBezTo>
                  <a:pt x="327891" y="361678"/>
                  <a:pt x="334590" y="377613"/>
                  <a:pt x="346364" y="389387"/>
                </a:cubicBezTo>
                <a:cubicBezTo>
                  <a:pt x="358138" y="401161"/>
                  <a:pt x="377525" y="404094"/>
                  <a:pt x="387927" y="417096"/>
                </a:cubicBezTo>
                <a:cubicBezTo>
                  <a:pt x="441665" y="484269"/>
                  <a:pt x="352663" y="442288"/>
                  <a:pt x="443346" y="472514"/>
                </a:cubicBezTo>
                <a:cubicBezTo>
                  <a:pt x="476169" y="505339"/>
                  <a:pt x="507182" y="539975"/>
                  <a:pt x="554182" y="555642"/>
                </a:cubicBezTo>
                <a:cubicBezTo>
                  <a:pt x="653106" y="588617"/>
                  <a:pt x="613007" y="567150"/>
                  <a:pt x="678873" y="611060"/>
                </a:cubicBezTo>
                <a:cubicBezTo>
                  <a:pt x="716050" y="603624"/>
                  <a:pt x="801141" y="589584"/>
                  <a:pt x="831273" y="569496"/>
                </a:cubicBezTo>
                <a:lnTo>
                  <a:pt x="914400" y="514078"/>
                </a:lnTo>
                <a:lnTo>
                  <a:pt x="955964" y="486369"/>
                </a:lnTo>
                <a:lnTo>
                  <a:pt x="1011382" y="403242"/>
                </a:lnTo>
                <a:cubicBezTo>
                  <a:pt x="1020618" y="389387"/>
                  <a:pt x="1025236" y="370914"/>
                  <a:pt x="1039091" y="361678"/>
                </a:cubicBezTo>
                <a:lnTo>
                  <a:pt x="1080655" y="333969"/>
                </a:lnTo>
                <a:cubicBezTo>
                  <a:pt x="1085273" y="320114"/>
                  <a:pt x="1087978" y="305467"/>
                  <a:pt x="1094509" y="292405"/>
                </a:cubicBezTo>
                <a:cubicBezTo>
                  <a:pt x="1101955" y="277512"/>
                  <a:pt x="1115455" y="266058"/>
                  <a:pt x="1122218" y="250842"/>
                </a:cubicBezTo>
                <a:cubicBezTo>
                  <a:pt x="1134081" y="224151"/>
                  <a:pt x="1140690" y="195423"/>
                  <a:pt x="1149927" y="167714"/>
                </a:cubicBezTo>
                <a:lnTo>
                  <a:pt x="1163782" y="126151"/>
                </a:lnTo>
                <a:cubicBezTo>
                  <a:pt x="1168400" y="112296"/>
                  <a:pt x="1169536" y="96738"/>
                  <a:pt x="1177637" y="84587"/>
                </a:cubicBezTo>
                <a:cubicBezTo>
                  <a:pt x="1186873" y="70733"/>
                  <a:pt x="1194944" y="56026"/>
                  <a:pt x="1205346" y="43024"/>
                </a:cubicBezTo>
                <a:cubicBezTo>
                  <a:pt x="1213506" y="32824"/>
                  <a:pt x="1221854" y="22035"/>
                  <a:pt x="1233055" y="15314"/>
                </a:cubicBezTo>
                <a:cubicBezTo>
                  <a:pt x="1258579" y="0"/>
                  <a:pt x="1266472" y="1460"/>
                  <a:pt x="1288473" y="146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8" name="Freeform 17"/>
          <p:cNvSpPr/>
          <p:nvPr/>
        </p:nvSpPr>
        <p:spPr>
          <a:xfrm>
            <a:off x="6096000" y="4953000"/>
            <a:ext cx="1371600" cy="611060"/>
          </a:xfrm>
          <a:custGeom>
            <a:avLst/>
            <a:gdLst>
              <a:gd name="connsiteX0" fmla="*/ 0 w 1288473"/>
              <a:gd name="connsiteY0" fmla="*/ 84587 h 611060"/>
              <a:gd name="connsiteX1" fmla="*/ 55418 w 1288473"/>
              <a:gd name="connsiteY1" fmla="*/ 112296 h 611060"/>
              <a:gd name="connsiteX2" fmla="*/ 138546 w 1288473"/>
              <a:gd name="connsiteY2" fmla="*/ 153860 h 611060"/>
              <a:gd name="connsiteX3" fmla="*/ 221673 w 1288473"/>
              <a:gd name="connsiteY3" fmla="*/ 236987 h 611060"/>
              <a:gd name="connsiteX4" fmla="*/ 318655 w 1288473"/>
              <a:gd name="connsiteY4" fmla="*/ 347824 h 611060"/>
              <a:gd name="connsiteX5" fmla="*/ 346364 w 1288473"/>
              <a:gd name="connsiteY5" fmla="*/ 389387 h 611060"/>
              <a:gd name="connsiteX6" fmla="*/ 387927 w 1288473"/>
              <a:gd name="connsiteY6" fmla="*/ 417096 h 611060"/>
              <a:gd name="connsiteX7" fmla="*/ 443346 w 1288473"/>
              <a:gd name="connsiteY7" fmla="*/ 472514 h 611060"/>
              <a:gd name="connsiteX8" fmla="*/ 554182 w 1288473"/>
              <a:gd name="connsiteY8" fmla="*/ 555642 h 611060"/>
              <a:gd name="connsiteX9" fmla="*/ 678873 w 1288473"/>
              <a:gd name="connsiteY9" fmla="*/ 611060 h 611060"/>
              <a:gd name="connsiteX10" fmla="*/ 831273 w 1288473"/>
              <a:gd name="connsiteY10" fmla="*/ 569496 h 611060"/>
              <a:gd name="connsiteX11" fmla="*/ 914400 w 1288473"/>
              <a:gd name="connsiteY11" fmla="*/ 514078 h 611060"/>
              <a:gd name="connsiteX12" fmla="*/ 955964 w 1288473"/>
              <a:gd name="connsiteY12" fmla="*/ 486369 h 611060"/>
              <a:gd name="connsiteX13" fmla="*/ 1011382 w 1288473"/>
              <a:gd name="connsiteY13" fmla="*/ 403242 h 611060"/>
              <a:gd name="connsiteX14" fmla="*/ 1039091 w 1288473"/>
              <a:gd name="connsiteY14" fmla="*/ 361678 h 611060"/>
              <a:gd name="connsiteX15" fmla="*/ 1080655 w 1288473"/>
              <a:gd name="connsiteY15" fmla="*/ 333969 h 611060"/>
              <a:gd name="connsiteX16" fmla="*/ 1094509 w 1288473"/>
              <a:gd name="connsiteY16" fmla="*/ 292405 h 611060"/>
              <a:gd name="connsiteX17" fmla="*/ 1122218 w 1288473"/>
              <a:gd name="connsiteY17" fmla="*/ 250842 h 611060"/>
              <a:gd name="connsiteX18" fmla="*/ 1149927 w 1288473"/>
              <a:gd name="connsiteY18" fmla="*/ 167714 h 611060"/>
              <a:gd name="connsiteX19" fmla="*/ 1163782 w 1288473"/>
              <a:gd name="connsiteY19" fmla="*/ 126151 h 611060"/>
              <a:gd name="connsiteX20" fmla="*/ 1177637 w 1288473"/>
              <a:gd name="connsiteY20" fmla="*/ 84587 h 611060"/>
              <a:gd name="connsiteX21" fmla="*/ 1205346 w 1288473"/>
              <a:gd name="connsiteY21" fmla="*/ 43024 h 611060"/>
              <a:gd name="connsiteX22" fmla="*/ 1233055 w 1288473"/>
              <a:gd name="connsiteY22" fmla="*/ 15314 h 611060"/>
              <a:gd name="connsiteX23" fmla="*/ 1288473 w 1288473"/>
              <a:gd name="connsiteY23" fmla="*/ 1460 h 61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88473" h="611060">
                <a:moveTo>
                  <a:pt x="0" y="84587"/>
                </a:moveTo>
                <a:cubicBezTo>
                  <a:pt x="18473" y="93823"/>
                  <a:pt x="36435" y="104160"/>
                  <a:pt x="55418" y="112296"/>
                </a:cubicBezTo>
                <a:cubicBezTo>
                  <a:pt x="101901" y="132218"/>
                  <a:pt x="97232" y="117137"/>
                  <a:pt x="138546" y="153860"/>
                </a:cubicBezTo>
                <a:cubicBezTo>
                  <a:pt x="167834" y="179894"/>
                  <a:pt x="199936" y="204382"/>
                  <a:pt x="221673" y="236987"/>
                </a:cubicBezTo>
                <a:cubicBezTo>
                  <a:pt x="286328" y="333969"/>
                  <a:pt x="249382" y="301641"/>
                  <a:pt x="318655" y="347824"/>
                </a:cubicBezTo>
                <a:cubicBezTo>
                  <a:pt x="327891" y="361678"/>
                  <a:pt x="334590" y="377613"/>
                  <a:pt x="346364" y="389387"/>
                </a:cubicBezTo>
                <a:cubicBezTo>
                  <a:pt x="358138" y="401161"/>
                  <a:pt x="377525" y="404094"/>
                  <a:pt x="387927" y="417096"/>
                </a:cubicBezTo>
                <a:cubicBezTo>
                  <a:pt x="441665" y="484269"/>
                  <a:pt x="352663" y="442288"/>
                  <a:pt x="443346" y="472514"/>
                </a:cubicBezTo>
                <a:cubicBezTo>
                  <a:pt x="476169" y="505339"/>
                  <a:pt x="507182" y="539975"/>
                  <a:pt x="554182" y="555642"/>
                </a:cubicBezTo>
                <a:cubicBezTo>
                  <a:pt x="653106" y="588617"/>
                  <a:pt x="613007" y="567150"/>
                  <a:pt x="678873" y="611060"/>
                </a:cubicBezTo>
                <a:cubicBezTo>
                  <a:pt x="716050" y="603624"/>
                  <a:pt x="801141" y="589584"/>
                  <a:pt x="831273" y="569496"/>
                </a:cubicBezTo>
                <a:lnTo>
                  <a:pt x="914400" y="514078"/>
                </a:lnTo>
                <a:lnTo>
                  <a:pt x="955964" y="486369"/>
                </a:lnTo>
                <a:lnTo>
                  <a:pt x="1011382" y="403242"/>
                </a:lnTo>
                <a:cubicBezTo>
                  <a:pt x="1020618" y="389387"/>
                  <a:pt x="1025236" y="370914"/>
                  <a:pt x="1039091" y="361678"/>
                </a:cubicBezTo>
                <a:lnTo>
                  <a:pt x="1080655" y="333969"/>
                </a:lnTo>
                <a:cubicBezTo>
                  <a:pt x="1085273" y="320114"/>
                  <a:pt x="1087978" y="305467"/>
                  <a:pt x="1094509" y="292405"/>
                </a:cubicBezTo>
                <a:cubicBezTo>
                  <a:pt x="1101955" y="277512"/>
                  <a:pt x="1115455" y="266058"/>
                  <a:pt x="1122218" y="250842"/>
                </a:cubicBezTo>
                <a:cubicBezTo>
                  <a:pt x="1134081" y="224151"/>
                  <a:pt x="1140690" y="195423"/>
                  <a:pt x="1149927" y="167714"/>
                </a:cubicBezTo>
                <a:lnTo>
                  <a:pt x="1163782" y="126151"/>
                </a:lnTo>
                <a:cubicBezTo>
                  <a:pt x="1168400" y="112296"/>
                  <a:pt x="1169536" y="96738"/>
                  <a:pt x="1177637" y="84587"/>
                </a:cubicBezTo>
                <a:cubicBezTo>
                  <a:pt x="1186873" y="70733"/>
                  <a:pt x="1194944" y="56026"/>
                  <a:pt x="1205346" y="43024"/>
                </a:cubicBezTo>
                <a:cubicBezTo>
                  <a:pt x="1213506" y="32824"/>
                  <a:pt x="1221854" y="22035"/>
                  <a:pt x="1233055" y="15314"/>
                </a:cubicBezTo>
                <a:cubicBezTo>
                  <a:pt x="1258579" y="0"/>
                  <a:pt x="1266472" y="1460"/>
                  <a:pt x="1288473" y="1460"/>
                </a:cubicBez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9" name="TextBox 18"/>
          <p:cNvSpPr txBox="1"/>
          <p:nvPr/>
        </p:nvSpPr>
        <p:spPr>
          <a:xfrm>
            <a:off x="762000" y="6248400"/>
            <a:ext cx="2209800" cy="461665"/>
          </a:xfrm>
          <a:prstGeom prst="rect">
            <a:avLst/>
          </a:prstGeom>
          <a:noFill/>
        </p:spPr>
        <p:txBody>
          <a:bodyPr wrap="square" rtlCol="0">
            <a:spAutoFit/>
          </a:bodyPr>
          <a:lstStyle/>
          <a:p>
            <a:r>
              <a:rPr lang="en-A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(Well, maybe)</a:t>
            </a:r>
            <a:endParaRPr lang="en-A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TextBox 19"/>
          <p:cNvSpPr txBox="1"/>
          <p:nvPr/>
        </p:nvSpPr>
        <p:spPr>
          <a:xfrm>
            <a:off x="4343400" y="6248400"/>
            <a:ext cx="4495800" cy="461665"/>
          </a:xfrm>
          <a:prstGeom prst="rect">
            <a:avLst/>
          </a:prstGeom>
          <a:noFill/>
        </p:spPr>
        <p:txBody>
          <a:bodyPr wrap="square" rtlCol="0">
            <a:spAutoFit/>
          </a:bodyPr>
          <a:lstStyle/>
          <a:p>
            <a:r>
              <a:rPr lang="en-A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(But I probably won’t have one.)</a:t>
            </a:r>
            <a:endParaRPr lang="en-A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Title 1"/>
          <p:cNvSpPr>
            <a:spLocks noGrp="1"/>
          </p:cNvSpPr>
          <p:nvPr>
            <p:ph type="title"/>
          </p:nvPr>
        </p:nvSpPr>
        <p:spPr>
          <a:xfrm>
            <a:off x="457200" y="228600"/>
            <a:ext cx="8229600" cy="868362"/>
          </a:xfrm>
          <a:solidFill>
            <a:schemeClr val="bg1"/>
          </a:solidFill>
          <a:effectLst>
            <a:outerShdw blurRad="50800" dist="38100" dir="2700000" algn="tl" rotWithShape="0">
              <a:prstClr val="black">
                <a:alpha val="40000"/>
              </a:prstClr>
            </a:outerShdw>
          </a:effectLst>
        </p:spPr>
        <p:txBody>
          <a:bodyPr/>
          <a:lstStyle/>
          <a:p>
            <a:r>
              <a:rPr lang="en-AU" b="1" dirty="0" smtClean="0"/>
              <a:t>Fall - Rise</a:t>
            </a:r>
            <a:endParaRPr lang="en-AU"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93</a:t>
            </a:fld>
            <a:endParaRPr lang="en-US"/>
          </a:p>
        </p:txBody>
      </p:sp>
    </p:spTree>
    <p:extLst>
      <p:ext uri="{BB962C8B-B14F-4D97-AF65-F5344CB8AC3E}">
        <p14:creationId xmlns:p14="http://schemas.microsoft.com/office/powerpoint/2010/main" val="140208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500"/>
                            </p:stCondLst>
                            <p:childTnLst>
                              <p:par>
                                <p:cTn id="40" presetID="2" presetClass="entr" presetSubtype="8"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fill="hold"/>
                                        <p:tgtEl>
                                          <p:spTgt spid="20"/>
                                        </p:tgtEl>
                                        <p:attrNameLst>
                                          <p:attrName>ppt_x</p:attrName>
                                        </p:attrNameLst>
                                      </p:cBhvr>
                                      <p:tavLst>
                                        <p:tav tm="0">
                                          <p:val>
                                            <p:strVal val="0-#ppt_w/2"/>
                                          </p:val>
                                        </p:tav>
                                        <p:tav tm="100000">
                                          <p:val>
                                            <p:strVal val="#ppt_x"/>
                                          </p:val>
                                        </p:tav>
                                      </p:tavLst>
                                    </p:anim>
                                    <p:anim calcmode="lin" valueType="num">
                                      <p:cBhvr additive="base">
                                        <p:cTn id="5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p:bldP spid="11" grpId="0"/>
      <p:bldP spid="17" grpId="0" animBg="1"/>
      <p:bldP spid="18" grpId="0" animBg="1"/>
      <p:bldP spid="19" grpId="0"/>
      <p:bldP spid="20" grpId="0"/>
      <p:bldP spid="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rl fur hat.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66850" y="347662"/>
            <a:ext cx="6210300" cy="6162675"/>
          </a:xfrm>
          <a:prstGeom prst="rect">
            <a:avLst/>
          </a:prstGeom>
        </p:spPr>
      </p:pic>
      <p:sp>
        <p:nvSpPr>
          <p:cNvPr id="2" name="Title 1"/>
          <p:cNvSpPr>
            <a:spLocks noGrp="1"/>
          </p:cNvSpPr>
          <p:nvPr>
            <p:ph type="title"/>
          </p:nvPr>
        </p:nvSpPr>
        <p:spPr>
          <a:solidFill>
            <a:srgbClr val="FFFFFF">
              <a:alpha val="69804"/>
            </a:srgbClr>
          </a:solidFill>
        </p:spPr>
        <p:txBody>
          <a:bodyPr>
            <a:normAutofit/>
          </a:bodyPr>
          <a:lstStyle/>
          <a:p>
            <a:r>
              <a:rPr lang="en-AU" sz="6000"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How to write Intonation</a:t>
            </a:r>
            <a:endParaRPr lang="en-AU" sz="6000"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
        <p:nvSpPr>
          <p:cNvPr id="1025" name="Rectangle 1"/>
          <p:cNvSpPr>
            <a:spLocks noChangeArrowheads="1"/>
          </p:cNvSpPr>
          <p:nvPr/>
        </p:nvSpPr>
        <p:spPr bwMode="auto">
          <a:xfrm>
            <a:off x="1295400" y="5029200"/>
            <a:ext cx="6553200" cy="954107"/>
          </a:xfrm>
          <a:prstGeom prst="rect">
            <a:avLst/>
          </a:prstGeom>
          <a:ln w="28575">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 </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 </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My </a:t>
            </a:r>
            <a:r>
              <a:rPr kumimoji="0" lang="en-AU" sz="2800" b="0" i="0" u="sng" strike="noStrike" cap="none" normalizeH="0" baseline="0" dirty="0" smtClean="0">
                <a:ln>
                  <a:noFill/>
                </a:ln>
                <a:solidFill>
                  <a:schemeClr val="tx1"/>
                </a:solidFill>
                <a:effectLst/>
                <a:latin typeface="Lucida Sans Unicode" pitchFamily="34" charset="0"/>
                <a:ea typeface="Times"/>
                <a:cs typeface="Lucida Sans Unicode" pitchFamily="34" charset="0"/>
              </a:rPr>
              <a:t>name</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 is </a:t>
            </a:r>
            <a:r>
              <a:rPr kumimoji="0" lang="en-AU" sz="2800" b="0" i="0" u="none" strike="noStrike" cap="none" normalizeH="0" baseline="0" dirty="0" err="1" smtClean="0">
                <a:ln>
                  <a:noFill/>
                </a:ln>
                <a:solidFill>
                  <a:schemeClr val="tx1"/>
                </a:solidFill>
                <a:effectLst/>
                <a:latin typeface="Lucida Sans Unicode" pitchFamily="34" charset="0"/>
                <a:ea typeface="Times"/>
                <a:cs typeface="Lucida Sans Unicode" pitchFamily="34" charset="0"/>
              </a:rPr>
              <a:t>POLLi</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endParaRPr kumimoji="0" lang="en-A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 </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\↗I </a:t>
            </a:r>
            <a:r>
              <a:rPr kumimoji="0" lang="en-AU" sz="2800" b="0" i="0" u="sng" strike="noStrike" cap="none" normalizeH="0" baseline="0" dirty="0" smtClean="0">
                <a:ln>
                  <a:noFill/>
                </a:ln>
                <a:solidFill>
                  <a:schemeClr val="tx1"/>
                </a:solidFill>
                <a:effectLst/>
                <a:latin typeface="Lucida Sans Unicode" pitchFamily="34" charset="0"/>
                <a:ea typeface="Times"/>
                <a:cs typeface="Lucida Sans Unicode" pitchFamily="34" charset="0"/>
              </a:rPr>
              <a:t>came</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 from </a:t>
            </a:r>
            <a:r>
              <a:rPr kumimoji="0" lang="en-AU" sz="2800" b="0" i="0" u="sng" strike="noStrike" cap="none" normalizeH="0" baseline="0" dirty="0" err="1" smtClean="0">
                <a:ln>
                  <a:noFill/>
                </a:ln>
                <a:solidFill>
                  <a:schemeClr val="tx1"/>
                </a:solidFill>
                <a:effectLst/>
                <a:latin typeface="Lucida Sans Unicode" pitchFamily="34" charset="0"/>
                <a:ea typeface="Times"/>
                <a:cs typeface="Lucida Sans Unicode" pitchFamily="34" charset="0"/>
              </a:rPr>
              <a:t>RUSSia</a:t>
            </a:r>
            <a:r>
              <a:rPr kumimoji="0" lang="en-AU" sz="2800" b="0" i="0"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r>
              <a:rPr kumimoji="0" lang="en-AU" sz="2800" b="0" i="1" u="none" strike="noStrike" cap="none" normalizeH="0" baseline="0" dirty="0" smtClean="0">
                <a:ln>
                  <a:noFill/>
                </a:ln>
                <a:solidFill>
                  <a:schemeClr val="tx1"/>
                </a:solidFill>
                <a:effectLst/>
                <a:latin typeface="Lucida Sans Unicode" pitchFamily="34" charset="0"/>
                <a:ea typeface="Times"/>
                <a:cs typeface="Lucida Sans Unicode" pitchFamily="34" charset="0"/>
              </a:rPr>
              <a:t>∥</a:t>
            </a:r>
            <a:endParaRPr kumimoji="0" lang="en-A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94</a:t>
            </a:fld>
            <a:endParaRPr lang="en-US"/>
          </a:p>
        </p:txBody>
      </p:sp>
    </p:spTree>
    <p:extLst>
      <p:ext uri="{BB962C8B-B14F-4D97-AF65-F5344CB8AC3E}">
        <p14:creationId xmlns:p14="http://schemas.microsoft.com/office/powerpoint/2010/main" val="319644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025"/>
                                        </p:tgtEl>
                                        <p:attrNameLst>
                                          <p:attrName>style.visibility</p:attrName>
                                        </p:attrNameLst>
                                      </p:cBhvr>
                                      <p:to>
                                        <p:strVal val="visible"/>
                                      </p:to>
                                    </p:set>
                                    <p:anim calcmode="lin" valueType="num">
                                      <p:cBhvr additive="base">
                                        <p:cTn id="18" dur="2000" fill="hold"/>
                                        <p:tgtEl>
                                          <p:spTgt spid="1025"/>
                                        </p:tgtEl>
                                        <p:attrNameLst>
                                          <p:attrName>ppt_x</p:attrName>
                                        </p:attrNameLst>
                                      </p:cBhvr>
                                      <p:tavLst>
                                        <p:tav tm="0">
                                          <p:val>
                                            <p:strVal val="#ppt_x"/>
                                          </p:val>
                                        </p:tav>
                                        <p:tav tm="100000">
                                          <p:val>
                                            <p:strVal val="#ppt_x"/>
                                          </p:val>
                                        </p:tav>
                                      </p:tavLst>
                                    </p:anim>
                                    <p:anim calcmode="lin" valueType="num">
                                      <p:cBhvr additive="base">
                                        <p:cTn id="19" dur="2000" fill="hold"/>
                                        <p:tgtEl>
                                          <p:spTgt spid="102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25"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 writing.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400" y="1143000"/>
            <a:ext cx="7391400" cy="554355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143000" y="4610100"/>
            <a:ext cx="2286000" cy="523220"/>
          </a:xfrm>
          <a:prstGeom prst="rect">
            <a:avLst/>
          </a:prstGeom>
          <a:noFill/>
        </p:spPr>
        <p:txBody>
          <a:bodyPr wrap="square" rtlCol="0">
            <a:spAutoFit/>
          </a:bodyPr>
          <a:lstStyle/>
          <a:p>
            <a:r>
              <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stress</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143000" y="5486400"/>
            <a:ext cx="2286000" cy="523220"/>
          </a:xfrm>
          <a:prstGeom prst="rect">
            <a:avLst/>
          </a:prstGeom>
          <a:noFill/>
        </p:spPr>
        <p:txBody>
          <a:bodyPr wrap="square" rtlCol="0">
            <a:spAutoFit/>
          </a:bodyPr>
          <a:lstStyle/>
          <a:p>
            <a:r>
              <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intonation</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6"/>
          <p:cNvSpPr txBox="1"/>
          <p:nvPr/>
        </p:nvSpPr>
        <p:spPr>
          <a:xfrm>
            <a:off x="1143000" y="3505200"/>
            <a:ext cx="2286000" cy="584775"/>
          </a:xfrm>
          <a:prstGeom prst="rect">
            <a:avLst/>
          </a:prstGeom>
          <a:noFill/>
        </p:spPr>
        <p:txBody>
          <a:bodyPr wrap="square" rtlCol="0">
            <a:spAutoFit/>
          </a:bodyPr>
          <a:lstStyle/>
          <a:p>
            <a:r>
              <a:rPr lang="en-AU" sz="3200" b="1"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Write down:</a:t>
            </a:r>
            <a:endParaRPr lang="en-AU" sz="3200" b="1"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itle 1"/>
          <p:cNvSpPr>
            <a:spLocks noGrp="1"/>
          </p:cNvSpPr>
          <p:nvPr>
            <p:ph type="title"/>
          </p:nvPr>
        </p:nvSpPr>
        <p:spPr>
          <a:xfrm>
            <a:off x="457200" y="274638"/>
            <a:ext cx="8229600" cy="868362"/>
          </a:xfrm>
          <a:solidFill>
            <a:schemeClr val="bg1"/>
          </a:solidFill>
          <a:effectLst>
            <a:outerShdw blurRad="50800" dist="38100" dir="2700000" algn="tl" rotWithShape="0">
              <a:prstClr val="black">
                <a:alpha val="40000"/>
              </a:prstClr>
            </a:outerShdw>
          </a:effectLst>
        </p:spPr>
        <p:txBody>
          <a:bodyPr/>
          <a:lstStyle/>
          <a:p>
            <a:r>
              <a:rPr lang="en-AU" dirty="0" smtClean="0"/>
              <a:t>Dictation!</a:t>
            </a:r>
            <a:endParaRPr lang="en-AU" dirty="0"/>
          </a:p>
        </p:txBody>
      </p:sp>
      <p:sp>
        <p:nvSpPr>
          <p:cNvPr id="8" name="TextBox 7"/>
          <p:cNvSpPr txBox="1"/>
          <p:nvPr/>
        </p:nvSpPr>
        <p:spPr>
          <a:xfrm>
            <a:off x="1143000" y="1241236"/>
            <a:ext cx="5181600" cy="954107"/>
          </a:xfrm>
          <a:prstGeom prst="rect">
            <a:avLst/>
          </a:prstGeom>
          <a:noFill/>
        </p:spPr>
        <p:txBody>
          <a:bodyPr wrap="square" rtlCol="0">
            <a:spAutoFit/>
          </a:bodyPr>
          <a:lstStyle/>
          <a:p>
            <a:r>
              <a:rPr lang="en-AU"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To save time, the words are already written for you.</a:t>
            </a:r>
            <a:endParaRPr lang="en-AU"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95</a:t>
            </a:fld>
            <a:endParaRPr lang="en-US"/>
          </a:p>
        </p:txBody>
      </p:sp>
    </p:spTree>
    <p:extLst>
      <p:ext uri="{BB962C8B-B14F-4D97-AF65-F5344CB8AC3E}">
        <p14:creationId xmlns:p14="http://schemas.microsoft.com/office/powerpoint/2010/main" val="3670774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2"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2" presetClass="entr" presetSubtype="2"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1+#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animBg="1"/>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Symbols to Use</a:t>
            </a:r>
            <a:endParaRPr lang="en-AU" dirty="0"/>
          </a:p>
        </p:txBody>
      </p:sp>
      <p:sp>
        <p:nvSpPr>
          <p:cNvPr id="4" name="Content Placeholder 3"/>
          <p:cNvSpPr>
            <a:spLocks noGrp="1"/>
          </p:cNvSpPr>
          <p:nvPr>
            <p:ph idx="1"/>
          </p:nvPr>
        </p:nvSpPr>
        <p:spPr>
          <a:xfrm>
            <a:off x="457200" y="1219200"/>
            <a:ext cx="8229600" cy="5334000"/>
          </a:xfrm>
        </p:spPr>
        <p:txBody>
          <a:bodyPr>
            <a:normAutofit fontScale="85000" lnSpcReduction="10000"/>
          </a:bodyPr>
          <a:lstStyle/>
          <a:p>
            <a:pPr>
              <a:lnSpc>
                <a:spcPct val="170000"/>
              </a:lnSpc>
            </a:pPr>
            <a:r>
              <a:rPr lang="en-AU" dirty="0" smtClean="0"/>
              <a:t>//      //  tonal unit (listen for pauses)</a:t>
            </a:r>
          </a:p>
          <a:p>
            <a:pPr>
              <a:lnSpc>
                <a:spcPct val="170000"/>
              </a:lnSpc>
            </a:pPr>
            <a:r>
              <a:rPr lang="en-AU" dirty="0" smtClean="0"/>
              <a:t>↘ falling tone</a:t>
            </a:r>
          </a:p>
          <a:p>
            <a:pPr>
              <a:lnSpc>
                <a:spcPct val="170000"/>
              </a:lnSpc>
            </a:pPr>
            <a:r>
              <a:rPr lang="en-AU" dirty="0" smtClean="0"/>
              <a:t>__↗ low rising tone</a:t>
            </a:r>
          </a:p>
          <a:p>
            <a:pPr>
              <a:lnSpc>
                <a:spcPct val="170000"/>
              </a:lnSpc>
            </a:pPr>
            <a:r>
              <a:rPr lang="en-AU" dirty="0" smtClean="0"/>
              <a:t>↗ high rising tone</a:t>
            </a:r>
          </a:p>
          <a:p>
            <a:pPr>
              <a:lnSpc>
                <a:spcPct val="170000"/>
              </a:lnSpc>
            </a:pPr>
            <a:r>
              <a:rPr lang="en-AU" dirty="0" smtClean="0"/>
              <a:t>\↗ fall-rise tone</a:t>
            </a:r>
          </a:p>
          <a:p>
            <a:pPr>
              <a:lnSpc>
                <a:spcPct val="170000"/>
              </a:lnSpc>
            </a:pPr>
            <a:r>
              <a:rPr lang="en-AU" u="sng" dirty="0" smtClean="0"/>
              <a:t>Underline</a:t>
            </a:r>
            <a:r>
              <a:rPr lang="en-AU" dirty="0" smtClean="0"/>
              <a:t> stressed words</a:t>
            </a:r>
          </a:p>
          <a:p>
            <a:pPr>
              <a:lnSpc>
                <a:spcPct val="170000"/>
              </a:lnSpc>
            </a:pPr>
            <a:r>
              <a:rPr lang="en-AU" dirty="0" smtClean="0"/>
              <a:t>CAPITALS for the tonic syllable</a:t>
            </a:r>
            <a:endParaRPr lang="en-AU" dirty="0"/>
          </a:p>
          <a:p>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96</a:t>
            </a:fld>
            <a:endParaRPr lang="en-US"/>
          </a:p>
        </p:txBody>
      </p:sp>
    </p:spTree>
    <p:extLst>
      <p:ext uri="{BB962C8B-B14F-4D97-AF65-F5344CB8AC3E}">
        <p14:creationId xmlns:p14="http://schemas.microsoft.com/office/powerpoint/2010/main" val="214521428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7200" b="1" dirty="0" smtClean="0"/>
              <a:t>Exam</a:t>
            </a:r>
            <a:endParaRPr lang="en-AU" sz="7200" b="1"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67000" y="1765300"/>
            <a:ext cx="3810000" cy="509270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97</a:t>
            </a:fld>
            <a:endParaRPr lang="en-US"/>
          </a:p>
        </p:txBody>
      </p:sp>
    </p:spTree>
    <p:extLst>
      <p:ext uri="{BB962C8B-B14F-4D97-AF65-F5344CB8AC3E}">
        <p14:creationId xmlns:p14="http://schemas.microsoft.com/office/powerpoint/2010/main" val="110405293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tick </a:t>
            </a:r>
            <a:r>
              <a:rPr lang="en-AU" u="sng" dirty="0" smtClean="0"/>
              <a:t>ONE</a:t>
            </a:r>
            <a:r>
              <a:rPr lang="en-AU" dirty="0" smtClean="0"/>
              <a:t> box!</a:t>
            </a:r>
            <a:endParaRPr lang="en-AU"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286000"/>
            <a:ext cx="8748641" cy="281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19600" y="3743024"/>
            <a:ext cx="647700" cy="923330"/>
          </a:xfrm>
          <a:prstGeom prst="rect">
            <a:avLst/>
          </a:prstGeom>
          <a:noFill/>
        </p:spPr>
        <p:txBody>
          <a:bodyPr wrap="square" rtlCol="0">
            <a:spAutoFit/>
          </a:bodyPr>
          <a:lstStyle/>
          <a:p>
            <a:r>
              <a:rPr lang="en-AU" sz="5400" dirty="0" smtClean="0"/>
              <a:t>√</a:t>
            </a:r>
            <a:endParaRPr lang="en-AU" sz="5400" dirty="0"/>
          </a:p>
        </p:txBody>
      </p:sp>
    </p:spTree>
    <p:extLst>
      <p:ext uri="{BB962C8B-B14F-4D97-AF65-F5344CB8AC3E}">
        <p14:creationId xmlns:p14="http://schemas.microsoft.com/office/powerpoint/2010/main" val="16037932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408521" y="1173717"/>
            <a:ext cx="4735477" cy="5577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pPr algn="l"/>
            <a:r>
              <a:rPr lang="en-AU" sz="6000" dirty="0" smtClean="0"/>
              <a:t>Come on down!</a:t>
            </a:r>
            <a:endParaRPr lang="en-AU" sz="60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99</a:t>
            </a:fld>
            <a:endParaRPr lang="en-US"/>
          </a:p>
        </p:txBody>
      </p:sp>
      <p:sp>
        <p:nvSpPr>
          <p:cNvPr id="4" name="TextBox 3"/>
          <p:cNvSpPr txBox="1"/>
          <p:nvPr/>
        </p:nvSpPr>
        <p:spPr>
          <a:xfrm>
            <a:off x="990600" y="2057400"/>
            <a:ext cx="3581400" cy="646331"/>
          </a:xfrm>
          <a:prstGeom prst="rect">
            <a:avLst/>
          </a:prstGeom>
          <a:noFill/>
        </p:spPr>
        <p:txBody>
          <a:bodyPr wrap="square" rtlCol="0">
            <a:spAutoFit/>
          </a:bodyPr>
          <a:lstStyle/>
          <a:p>
            <a:r>
              <a:rPr lang="en-AU" sz="3600" dirty="0" smtClean="0"/>
              <a:t>If this is your icon:</a:t>
            </a:r>
            <a:endParaRPr lang="en-AU" sz="3600" dirty="0"/>
          </a:p>
        </p:txBody>
      </p:sp>
      <p:pic>
        <p:nvPicPr>
          <p:cNvPr id="7" name="Picture 6"/>
          <p:cNvPicPr/>
          <p:nvPr/>
        </p:nvPicPr>
        <p:blipFill>
          <a:blip r:embed="rId3" cstate="email">
            <a:extLst>
              <a:ext uri="{28A0092B-C50C-407E-A947-70E740481C1C}">
                <a14:useLocalDpi xmlns:a14="http://schemas.microsoft.com/office/drawing/2010/main"/>
              </a:ext>
            </a:extLst>
          </a:blip>
          <a:stretch>
            <a:fillRect/>
          </a:stretch>
        </p:blipFill>
        <p:spPr>
          <a:xfrm>
            <a:off x="228600" y="3352800"/>
            <a:ext cx="4343400" cy="3139440"/>
          </a:xfrm>
          <a:prstGeom prst="rect">
            <a:avLst/>
          </a:prstGeom>
        </p:spPr>
      </p:pic>
    </p:spTree>
    <p:extLst>
      <p:ext uri="{BB962C8B-B14F-4D97-AF65-F5344CB8AC3E}">
        <p14:creationId xmlns:p14="http://schemas.microsoft.com/office/powerpoint/2010/main" val="1778900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1861</TotalTime>
  <Words>3437</Words>
  <Application>Microsoft Office PowerPoint</Application>
  <PresentationFormat>On-screen Show (4:3)</PresentationFormat>
  <Paragraphs>852</Paragraphs>
  <Slides>114</Slides>
  <Notes>55</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Stress and Intonation</vt:lpstr>
      <vt:lpstr>This is a WORKSHOP</vt:lpstr>
      <vt:lpstr>Look for your icon!</vt:lpstr>
      <vt:lpstr>Come on down!</vt:lpstr>
      <vt:lpstr>So what’s the difference?</vt:lpstr>
      <vt:lpstr>So what’s the difference?</vt:lpstr>
      <vt:lpstr>Is it important in English?</vt:lpstr>
      <vt:lpstr>PowerPoint Presentation</vt:lpstr>
      <vt:lpstr>English Pronunciation:</vt:lpstr>
      <vt:lpstr>Speak clearly to be understood</vt:lpstr>
      <vt:lpstr>Stress and Unstress</vt:lpstr>
      <vt:lpstr>Come on down!</vt:lpstr>
      <vt:lpstr>What does UNSTRESS sound like?</vt:lpstr>
      <vt:lpstr>Words with 2 syllables</vt:lpstr>
      <vt:lpstr>Stress on the 1st syllable:</vt:lpstr>
      <vt:lpstr>Stress on the LAST Syllable</vt:lpstr>
      <vt:lpstr>Exercise – Worksheet 1</vt:lpstr>
      <vt:lpstr>Rule Breakers?</vt:lpstr>
      <vt:lpstr>Come on down!</vt:lpstr>
      <vt:lpstr>Rule Breakers?</vt:lpstr>
      <vt:lpstr>Word Stress that Changes</vt:lpstr>
      <vt:lpstr>Come on down!</vt:lpstr>
      <vt:lpstr>the desert - noun</vt:lpstr>
      <vt:lpstr>desert island - noun</vt:lpstr>
      <vt:lpstr>desert (leave) - verb</vt:lpstr>
      <vt:lpstr>What about dessert?</vt:lpstr>
      <vt:lpstr>Worksheet 2 - 1</vt:lpstr>
      <vt:lpstr>Worksheet 2 - 2</vt:lpstr>
      <vt:lpstr>Come on down!</vt:lpstr>
      <vt:lpstr>Rules for Longer Words:</vt:lpstr>
      <vt:lpstr>Come on down!</vt:lpstr>
      <vt:lpstr>Can you say these correctly?</vt:lpstr>
      <vt:lpstr>Stress before ‘-tion’/ ‘-sion’</vt:lpstr>
      <vt:lpstr>Come on down!</vt:lpstr>
      <vt:lpstr>Can you say these correctly?</vt:lpstr>
      <vt:lpstr>Stress before ‘-ic’</vt:lpstr>
      <vt:lpstr>3rd Last Rules</vt:lpstr>
      <vt:lpstr>1. Words ending in consonant + y</vt:lpstr>
      <vt:lpstr>Come on down!</vt:lpstr>
      <vt:lpstr>Examples</vt:lpstr>
      <vt:lpstr>2. Words ending in ‘-ise’ / ‘-ize’</vt:lpstr>
      <vt:lpstr>Come on down!</vt:lpstr>
      <vt:lpstr>Examples</vt:lpstr>
      <vt:lpstr>3. Words ending in ‘-ate’</vt:lpstr>
      <vt:lpstr>Some –ate examples</vt:lpstr>
      <vt:lpstr>‘-ate’ heteronyms</vt:lpstr>
      <vt:lpstr>Come on down!</vt:lpstr>
      <vt:lpstr>Worksheet 4</vt:lpstr>
      <vt:lpstr>Secondary Stress</vt:lpstr>
      <vt:lpstr>Come on down!</vt:lpstr>
      <vt:lpstr>Primary – unstress – secondary – unstress …</vt:lpstr>
      <vt:lpstr>Primary and Secondary Stress</vt:lpstr>
      <vt:lpstr>Primary and Secondary Stress</vt:lpstr>
      <vt:lpstr>Compound Words</vt:lpstr>
      <vt:lpstr>GREENhouse</vt:lpstr>
      <vt:lpstr>Compound Words</vt:lpstr>
      <vt:lpstr>2 adjectives</vt:lpstr>
      <vt:lpstr>Compound Words</vt:lpstr>
      <vt:lpstr>PowerPoint Presentation</vt:lpstr>
      <vt:lpstr>Worksheet 6</vt:lpstr>
      <vt:lpstr>Answers – worksheet 6 (1)</vt:lpstr>
      <vt:lpstr>Answers – worksheet 6 (2)</vt:lpstr>
      <vt:lpstr>Answers – worksheet 6 (3)</vt:lpstr>
      <vt:lpstr>Sentence Auction!</vt:lpstr>
      <vt:lpstr>Answers!</vt:lpstr>
      <vt:lpstr>Answers!</vt:lpstr>
      <vt:lpstr>English Pronunciation</vt:lpstr>
      <vt:lpstr>Timing</vt:lpstr>
      <vt:lpstr>Syllable Timed</vt:lpstr>
      <vt:lpstr>Stress Timed</vt:lpstr>
      <vt:lpstr>Come on down!</vt:lpstr>
      <vt:lpstr>Stress-Timed Language</vt:lpstr>
      <vt:lpstr>Stress and Unstress ...</vt:lpstr>
      <vt:lpstr>Tonic Syllable </vt:lpstr>
      <vt:lpstr>Come on down!</vt:lpstr>
      <vt:lpstr>Where is the Tonic Syllable?</vt:lpstr>
      <vt:lpstr>Emphatic Stress</vt:lpstr>
      <vt:lpstr>Come on down!</vt:lpstr>
      <vt:lpstr>Say each of these with Emphatic Stress.</vt:lpstr>
      <vt:lpstr>Contrastive Stress</vt:lpstr>
      <vt:lpstr>Come on down!</vt:lpstr>
      <vt:lpstr>Use contrastive stress on these. </vt:lpstr>
      <vt:lpstr>The meaning is in the stress</vt:lpstr>
      <vt:lpstr>Intonation</vt:lpstr>
      <vt:lpstr> </vt:lpstr>
      <vt:lpstr>Tonal Patterns in English</vt:lpstr>
      <vt:lpstr>Fall</vt:lpstr>
      <vt:lpstr>Fall examples:</vt:lpstr>
      <vt:lpstr>Fall examples      (2):</vt:lpstr>
      <vt:lpstr>Low – Rise (rising tone)</vt:lpstr>
      <vt:lpstr>Come on down!</vt:lpstr>
      <vt:lpstr>High Rise (rising tone)</vt:lpstr>
      <vt:lpstr>Fall - Rise</vt:lpstr>
      <vt:lpstr>How to write Intonation</vt:lpstr>
      <vt:lpstr>Dictation!</vt:lpstr>
      <vt:lpstr>Symbols to Use</vt:lpstr>
      <vt:lpstr>Exam</vt:lpstr>
      <vt:lpstr>Only tick ONE box!</vt:lpstr>
      <vt:lpstr>Come on down!</vt:lpstr>
      <vt:lpstr>Exam Question 1</vt:lpstr>
      <vt:lpstr>Exam Question 2</vt:lpstr>
      <vt:lpstr>Come on down!</vt:lpstr>
      <vt:lpstr>Exam Question 3</vt:lpstr>
      <vt:lpstr>Exam Question 4</vt:lpstr>
      <vt:lpstr>Come on down!</vt:lpstr>
      <vt:lpstr>Exam Question 5</vt:lpstr>
      <vt:lpstr>Exam Question 6</vt:lpstr>
      <vt:lpstr>Come on down!</vt:lpstr>
      <vt:lpstr>Exam Question 7</vt:lpstr>
      <vt:lpstr>Exam Question 8</vt:lpstr>
      <vt:lpstr>Come on down!</vt:lpstr>
      <vt:lpstr>Exam Question 9</vt:lpstr>
      <vt:lpstr>Exam Question 10</vt:lpstr>
      <vt:lpstr>Evaluation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Acer</cp:lastModifiedBy>
  <cp:revision>86</cp:revision>
  <dcterms:created xsi:type="dcterms:W3CDTF">2006-08-16T00:00:00Z</dcterms:created>
  <dcterms:modified xsi:type="dcterms:W3CDTF">2012-08-13T02:43:03Z</dcterms:modified>
</cp:coreProperties>
</file>